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56" r:id="rId2"/>
    <p:sldId id="356" r:id="rId3"/>
    <p:sldId id="291" r:id="rId4"/>
    <p:sldId id="357" r:id="rId5"/>
    <p:sldId id="340" r:id="rId6"/>
    <p:sldId id="354" r:id="rId7"/>
    <p:sldId id="347" r:id="rId8"/>
    <p:sldId id="338" r:id="rId9"/>
    <p:sldId id="344" r:id="rId10"/>
    <p:sldId id="339" r:id="rId11"/>
    <p:sldId id="349" r:id="rId12"/>
    <p:sldId id="345" r:id="rId13"/>
    <p:sldId id="346" r:id="rId14"/>
    <p:sldId id="341" r:id="rId15"/>
    <p:sldId id="342" r:id="rId16"/>
    <p:sldId id="343" r:id="rId17"/>
    <p:sldId id="294" r:id="rId18"/>
    <p:sldId id="348" r:id="rId19"/>
    <p:sldId id="350" r:id="rId20"/>
    <p:sldId id="351" r:id="rId21"/>
    <p:sldId id="352" r:id="rId22"/>
    <p:sldId id="325" r:id="rId23"/>
    <p:sldId id="306" r:id="rId24"/>
    <p:sldId id="308" r:id="rId25"/>
    <p:sldId id="322" r:id="rId26"/>
    <p:sldId id="324" r:id="rId27"/>
    <p:sldId id="316" r:id="rId28"/>
    <p:sldId id="307" r:id="rId29"/>
    <p:sldId id="309" r:id="rId30"/>
    <p:sldId id="319" r:id="rId31"/>
    <p:sldId id="313" r:id="rId32"/>
    <p:sldId id="317" r:id="rId33"/>
    <p:sldId id="318" r:id="rId34"/>
    <p:sldId id="321" r:id="rId35"/>
    <p:sldId id="320" r:id="rId36"/>
    <p:sldId id="311" r:id="rId37"/>
    <p:sldId id="355" r:id="rId3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5"/>
    <p:restoredTop sz="94740"/>
  </p:normalViewPr>
  <p:slideViewPr>
    <p:cSldViewPr snapToGrid="0" snapToObjects="1">
      <p:cViewPr varScale="1">
        <p:scale>
          <a:sx n="131" d="100"/>
          <a:sy n="131" d="100"/>
        </p:scale>
        <p:origin x="21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notebooks/trees/random-forests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arrt/msds621/blob/master/notebooks/trees/random-forests.ipynb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tatweb.stanford.edu/~jhf/ftp/bag.pdf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.berkeley.edu/~breiman/randomforest2001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0994-006-6226-1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hyperlink" Target="http://ficscience.blogspot.com/2011/02/technicalities-of-technical-term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21/blob/master/notebooks/trees/random-forests.ipynb" TargetMode="Externa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/>
              <a:t>Random Forests™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9487711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Ensembles of bootstrapped, independent trees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B00E1E9C-C004-6843-A3FA-F804AEA31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0262" y="1376855"/>
            <a:ext cx="5909309" cy="47274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A16F1-F789-444E-A3A2-1BB1620A5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6429"/>
          </a:xfrm>
        </p:spPr>
        <p:txBody>
          <a:bodyPr/>
          <a:lstStyle/>
          <a:p>
            <a:r>
              <a:rPr lang="en-US" dirty="0"/>
              <a:t>Partitioning from bootstrapped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DBBB91D-7F8A-244C-9B5A-1C0D137A67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261554"/>
                <a:ext cx="4690241" cy="49793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700" i="1" dirty="0"/>
                  <a:t>Bootstrap</a:t>
                </a:r>
                <a:r>
                  <a:rPr lang="en-US" sz="2700" dirty="0"/>
                  <a:t> (</a:t>
                </a:r>
                <a14:m>
                  <m:oMath xmlns:m="http://schemas.openxmlformats.org/officeDocument/2006/math">
                    <m:r>
                      <a:rPr lang="en-US" sz="27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7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7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700" dirty="0"/>
                  <a:t>) to simulate multiple </a:t>
                </a:r>
                <a:r>
                  <a:rPr lang="en-US" sz="2700" dirty="0" err="1"/>
                  <a:t>i.i.d</a:t>
                </a:r>
                <a:r>
                  <a:rPr lang="en-US" sz="2700" dirty="0"/>
                  <a:t>. data sets</a:t>
                </a:r>
                <a:r>
                  <a:rPr lang="en-US" sz="2700" baseline="30000" dirty="0"/>
                  <a:t>†</a:t>
                </a:r>
                <a:r>
                  <a:rPr lang="en-US" sz="2700" dirty="0"/>
                  <a:t> </a:t>
                </a:r>
              </a:p>
              <a:p>
                <a:r>
                  <a:rPr lang="en-US" sz="2700" dirty="0"/>
                  <a:t>Each set gets ~63% of unique (</a:t>
                </a:r>
                <a14:m>
                  <m:oMath xmlns:m="http://schemas.openxmlformats.org/officeDocument/2006/math">
                    <m:r>
                      <a:rPr lang="en-US" sz="27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7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7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700" dirty="0"/>
                  <a:t>) data (sample </a:t>
                </a:r>
                <a14:m>
                  <m:oMath xmlns:m="http://schemas.openxmlformats.org/officeDocument/2006/math">
                    <m:r>
                      <a:rPr lang="en-US" sz="27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700" dirty="0"/>
                  <a:t> records with replacement)</a:t>
                </a:r>
              </a:p>
              <a:p>
                <a:r>
                  <a:rPr lang="en-US" sz="2700" dirty="0"/>
                  <a:t>Animation shows 2D feature space partitions from various bootstraps </a:t>
                </a:r>
              </a:p>
              <a:p>
                <a:r>
                  <a:rPr lang="en-US" sz="2700" dirty="0"/>
                  <a:t>Partitioning clearly varies a lot between bootstraps</a:t>
                </a:r>
              </a:p>
              <a:p>
                <a:r>
                  <a:rPr lang="en-US" sz="2700" i="1" dirty="0"/>
                  <a:t>OOB</a:t>
                </a:r>
                <a:r>
                  <a:rPr lang="en-US" sz="2700" dirty="0"/>
                  <a:t> == "out of bag"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DBBB91D-7F8A-244C-9B5A-1C0D137A6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261554"/>
                <a:ext cx="4690241" cy="4979384"/>
              </a:xfrm>
              <a:prstGeom prst="rect">
                <a:avLst/>
              </a:prstGeom>
              <a:blipFill>
                <a:blip r:embed="rId3"/>
                <a:stretch>
                  <a:fillRect l="-1887" t="-2036" r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B441BE-204D-E042-8497-B7DE127F69A5}"/>
              </a:ext>
            </a:extLst>
          </p:cNvPr>
          <p:cNvCxnSpPr>
            <a:cxnSpLocks/>
          </p:cNvCxnSpPr>
          <p:nvPr/>
        </p:nvCxnSpPr>
        <p:spPr>
          <a:xfrm flipH="1">
            <a:off x="10999147" y="1540500"/>
            <a:ext cx="354653" cy="44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236EDD7-B8BB-A043-B30E-4FF0733AA8D5}"/>
              </a:ext>
            </a:extLst>
          </p:cNvPr>
          <p:cNvSpPr txBox="1"/>
          <p:nvPr/>
        </p:nvSpPr>
        <p:spPr>
          <a:xfrm>
            <a:off x="10921630" y="944152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 oh!</a:t>
            </a:r>
          </a:p>
          <a:p>
            <a:r>
              <a:rPr lang="en-US" dirty="0"/>
              <a:t>Varies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D7835C-EB60-F144-AEA2-14B57C653673}"/>
                  </a:ext>
                </a:extLst>
              </p:cNvPr>
              <p:cNvSpPr txBox="1"/>
              <p:nvPr/>
            </p:nvSpPr>
            <p:spPr>
              <a:xfrm>
                <a:off x="-10510" y="6233898"/>
                <a:ext cx="76935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aseline="30000" dirty="0"/>
                  <a:t>†</a:t>
                </a:r>
                <a:r>
                  <a:rPr lang="en-US" sz="1600" dirty="0"/>
                  <a:t>Bootstraps are technically </a:t>
                </a:r>
                <a:r>
                  <a:rPr lang="en-US" sz="1600" i="1" dirty="0"/>
                  <a:t>conditionally independent</a:t>
                </a:r>
                <a:r>
                  <a:rPr lang="en-US" sz="1600" dirty="0"/>
                  <a:t>, conditioned on nature of original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/>
                  <a:t>, which could be weird by chance or by the way it was collected/obtained.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D7835C-EB60-F144-AEA2-14B57C653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510" y="6233898"/>
                <a:ext cx="7693572" cy="584775"/>
              </a:xfrm>
              <a:prstGeom prst="rect">
                <a:avLst/>
              </a:prstGeom>
              <a:blipFill>
                <a:blip r:embed="rId4"/>
                <a:stretch>
                  <a:fillRect l="-495" t="-4255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89BC20DA-2D19-CA42-876E-202511B1C736}"/>
              </a:ext>
            </a:extLst>
          </p:cNvPr>
          <p:cNvSpPr/>
          <p:nvPr/>
        </p:nvSpPr>
        <p:spPr>
          <a:xfrm>
            <a:off x="4291718" y="5523480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(more later)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BA674C-7055-6444-812E-19B28A4C04E4}"/>
              </a:ext>
            </a:extLst>
          </p:cNvPr>
          <p:cNvSpPr txBox="1"/>
          <p:nvPr/>
        </p:nvSpPr>
        <p:spPr>
          <a:xfrm rot="19131916">
            <a:off x="4544636" y="1775120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E4754F"/>
                </a:solidFill>
              </a:rPr>
              <a:t>amnesia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B9E42B-2740-7D44-BFA2-D89EE1859984}"/>
              </a:ext>
            </a:extLst>
          </p:cNvPr>
          <p:cNvSpPr txBox="1"/>
          <p:nvPr/>
        </p:nvSpPr>
        <p:spPr>
          <a:xfrm>
            <a:off x="8586952" y="1681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†</a:t>
            </a:r>
          </a:p>
        </p:txBody>
      </p:sp>
    </p:spTree>
    <p:extLst>
      <p:ext uri="{BB962C8B-B14F-4D97-AF65-F5344CB8AC3E}">
        <p14:creationId xmlns:p14="http://schemas.microsoft.com/office/powerpoint/2010/main" val="2170807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2F0D07-49F7-3F41-B2D8-7180F7BB5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822" y="1497894"/>
            <a:ext cx="5054816" cy="479712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343EA34-64D8-214E-9BCC-E1328FD78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6202" y="1661635"/>
            <a:ext cx="5054816" cy="4499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FFD4F8-8A29-9649-A251-1A6A074C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2817" cy="1132769"/>
          </a:xfrm>
        </p:spPr>
        <p:txBody>
          <a:bodyPr/>
          <a:lstStyle/>
          <a:p>
            <a:r>
              <a:rPr lang="en-US" dirty="0"/>
              <a:t>Bootstrapping gives slightly different trees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68684C-3C32-1F48-9118-F9A6C59AB44B}"/>
              </a:ext>
            </a:extLst>
          </p:cNvPr>
          <p:cNvSpPr/>
          <p:nvPr/>
        </p:nvSpPr>
        <p:spPr>
          <a:xfrm>
            <a:off x="2633887" y="2683939"/>
            <a:ext cx="626871" cy="203699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AFA0F-C8AF-4C4F-872A-35E8A3D096A1}"/>
              </a:ext>
            </a:extLst>
          </p:cNvPr>
          <p:cNvSpPr/>
          <p:nvPr/>
        </p:nvSpPr>
        <p:spPr>
          <a:xfrm>
            <a:off x="8790399" y="2571032"/>
            <a:ext cx="626871" cy="203699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D01BA1-141B-4043-A9BD-9AF6A4B20E9D}"/>
              </a:ext>
            </a:extLst>
          </p:cNvPr>
          <p:cNvSpPr/>
          <p:nvPr/>
        </p:nvSpPr>
        <p:spPr>
          <a:xfrm>
            <a:off x="3376176" y="1215850"/>
            <a:ext cx="562686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DecisionTreeClassifier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max_depth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BA936-0ED4-1F46-BC3A-983988048328}"/>
              </a:ext>
            </a:extLst>
          </p:cNvPr>
          <p:cNvSpPr txBox="1"/>
          <p:nvPr/>
        </p:nvSpPr>
        <p:spPr>
          <a:xfrm>
            <a:off x="0" y="6488668"/>
            <a:ext cx="765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tree construction algorithm running on slightly different bootstraps</a:t>
            </a:r>
          </a:p>
        </p:txBody>
      </p:sp>
    </p:spTree>
    <p:extLst>
      <p:ext uri="{BB962C8B-B14F-4D97-AF65-F5344CB8AC3E}">
        <p14:creationId xmlns:p14="http://schemas.microsoft.com/office/powerpoint/2010/main" val="3629191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95B5-A677-244C-B59C-2E402A78E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Code for bootstrapping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41736-095C-4640-8EEC-E8C3D3C8991E}"/>
              </a:ext>
            </a:extLst>
          </p:cNvPr>
          <p:cNvSpPr txBox="1"/>
          <p:nvPr/>
        </p:nvSpPr>
        <p:spPr>
          <a:xfrm>
            <a:off x="420412" y="2431633"/>
            <a:ext cx="5782352" cy="1785104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  <a:t># Bootstrap: sample with replacement</a:t>
            </a:r>
            <a:b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n =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(y)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np.random.randint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00FE"/>
                </a:solidFill>
                <a:latin typeface="Consolas" panose="020B0609020204030204" pitchFamily="49" charset="0"/>
              </a:rPr>
              <a:t>0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,n,size=n)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X[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y_train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y[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4C2E6-26FF-3549-B2EF-524FC8739134}"/>
              </a:ext>
            </a:extLst>
          </p:cNvPr>
          <p:cNvSpPr txBox="1"/>
          <p:nvPr/>
        </p:nvSpPr>
        <p:spPr>
          <a:xfrm>
            <a:off x="6722796" y="2431633"/>
            <a:ext cx="4849404" cy="1785104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  <a:t># get OOB (out-of-bag) samples</a:t>
            </a:r>
            <a:b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mask =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np.ones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dtype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=bool)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mask[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200" b="1" dirty="0">
                <a:solidFill>
                  <a:srgbClr val="00006D"/>
                </a:solidFill>
                <a:latin typeface="Consolas" panose="020B0609020204030204" pitchFamily="49" charset="0"/>
              </a:rPr>
              <a:t>False</a:t>
            </a:r>
            <a:br>
              <a:rPr lang="en-US" sz="2200" b="1" dirty="0">
                <a:solidFill>
                  <a:srgbClr val="00006D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X_test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X[mask]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y_test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y[mask]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F728E-026E-B141-AFEF-E5A92A41C34F}"/>
              </a:ext>
            </a:extLst>
          </p:cNvPr>
          <p:cNvSpPr txBox="1"/>
          <p:nvPr/>
        </p:nvSpPr>
        <p:spPr>
          <a:xfrm>
            <a:off x="0" y="6492874"/>
            <a:ext cx="7244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2"/>
              </a:rPr>
              <a:t>https://github.com/parrt/msds621/blob/master/notebooks/trees/random-forests.ipynb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40AE4C-2424-4344-8111-DA5ABFCF18A9}"/>
              </a:ext>
            </a:extLst>
          </p:cNvPr>
          <p:cNvSpPr txBox="1"/>
          <p:nvPr/>
        </p:nvSpPr>
        <p:spPr>
          <a:xfrm>
            <a:off x="3195555" y="5083608"/>
            <a:ext cx="6471643" cy="769441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  <a:t># If data in </a:t>
            </a:r>
            <a:r>
              <a:rPr lang="en-US" sz="2200" i="1" dirty="0" err="1">
                <a:solidFill>
                  <a:srgbClr val="6D6D6D"/>
                </a:solidFill>
                <a:latin typeface="Consolas" panose="020B0609020204030204" pitchFamily="49" charset="0"/>
              </a:rPr>
              <a:t>dataframe</a:t>
            </a:r>
            <a:endParaRPr lang="en-US" sz="2200" i="1" dirty="0">
              <a:solidFill>
                <a:srgbClr val="6D6D6D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latin typeface="Monaco" pitchFamily="2" charset="77"/>
              </a:rPr>
              <a:t>df = </a:t>
            </a:r>
            <a:r>
              <a:rPr lang="en-US" sz="2200" dirty="0" err="1">
                <a:latin typeface="Monaco" pitchFamily="2" charset="77"/>
              </a:rPr>
              <a:t>df.sample</a:t>
            </a:r>
            <a:r>
              <a:rPr lang="en-US" sz="2200" dirty="0">
                <a:latin typeface="Monaco" pitchFamily="2" charset="77"/>
              </a:rPr>
              <a:t>(</a:t>
            </a:r>
            <a:r>
              <a:rPr lang="en-US" sz="2200" dirty="0" err="1">
                <a:latin typeface="Monaco" pitchFamily="2" charset="77"/>
              </a:rPr>
              <a:t>len</a:t>
            </a:r>
            <a:r>
              <a:rPr lang="en-US" sz="2200" dirty="0">
                <a:latin typeface="Monaco" pitchFamily="2" charset="77"/>
              </a:rPr>
              <a:t>(df), replace=True)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6E8FA9-03AB-2F4D-97B0-F80A4544102A}"/>
              </a:ext>
            </a:extLst>
          </p:cNvPr>
          <p:cNvSpPr txBox="1"/>
          <p:nvPr/>
        </p:nvSpPr>
        <p:spPr>
          <a:xfrm>
            <a:off x="5792419" y="1799185"/>
            <a:ext cx="12779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NumPy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BA4302-B8BB-4446-8E46-E47D64711278}"/>
              </a:ext>
            </a:extLst>
          </p:cNvPr>
          <p:cNvSpPr txBox="1"/>
          <p:nvPr/>
        </p:nvSpPr>
        <p:spPr>
          <a:xfrm>
            <a:off x="5781909" y="4532058"/>
            <a:ext cx="13179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Pandas</a:t>
            </a:r>
          </a:p>
        </p:txBody>
      </p:sp>
    </p:spTree>
    <p:extLst>
      <p:ext uri="{BB962C8B-B14F-4D97-AF65-F5344CB8AC3E}">
        <p14:creationId xmlns:p14="http://schemas.microsoft.com/office/powerpoint/2010/main" val="2031249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8217-B9A7-A14E-A947-6168003DD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Bagged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1FB63-AFA1-E94E-80B6-F127E7C07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trees on bootstrapped samples and aggregating predictions</a:t>
            </a:r>
          </a:p>
        </p:txBody>
      </p:sp>
    </p:spTree>
    <p:extLst>
      <p:ext uri="{BB962C8B-B14F-4D97-AF65-F5344CB8AC3E}">
        <p14:creationId xmlns:p14="http://schemas.microsoft.com/office/powerpoint/2010/main" val="2778036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2697DFC-7927-9648-84E9-AC8C9DF61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88" y="1555531"/>
            <a:ext cx="6757731" cy="44458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055972-EB85-FC4D-871F-F82EFEE7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6959" cy="1325563"/>
          </a:xfrm>
        </p:spPr>
        <p:txBody>
          <a:bodyPr/>
          <a:lstStyle/>
          <a:p>
            <a:r>
              <a:rPr lang="en-US" dirty="0"/>
              <a:t>Ensemble of high-variance regression trees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A4E17A-18B2-A24B-AD37-2A14FC35239A}"/>
              </a:ext>
            </a:extLst>
          </p:cNvPr>
          <p:cNvSpPr txBox="1">
            <a:spLocks/>
          </p:cNvSpPr>
          <p:nvPr/>
        </p:nvSpPr>
        <p:spPr>
          <a:xfrm>
            <a:off x="610256" y="1555530"/>
            <a:ext cx="5055476" cy="4937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Animation shows how averaging the prediction of an ensemble of overfit trees actually produces a reasonable combined prediction</a:t>
            </a:r>
          </a:p>
          <a:p>
            <a:r>
              <a:rPr lang="en-US" dirty="0"/>
              <a:t>As we add trees, the average prediction (red line) smooths out to reveal the underlying quadratic distribution from which we draw noisy samples</a:t>
            </a:r>
          </a:p>
          <a:p>
            <a:r>
              <a:rPr lang="en-US" dirty="0"/>
              <a:t>Note: variance of individual tree predictions stays high regardless of number of trees, but the variance of the ensemble average tightens</a:t>
            </a:r>
            <a:br>
              <a:rPr lang="en-US" dirty="0"/>
            </a:br>
            <a:r>
              <a:rPr lang="en-US" dirty="0"/>
              <a:t>(the magic of C.L.T.)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3ED29-18C3-E34B-8D9B-D820B286440E}"/>
              </a:ext>
            </a:extLst>
          </p:cNvPr>
          <p:cNvSpPr txBox="1"/>
          <p:nvPr/>
        </p:nvSpPr>
        <p:spPr>
          <a:xfrm>
            <a:off x="6895846" y="5693143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Repeatedly drawing new noisy training sets</a:t>
            </a:r>
          </a:p>
        </p:txBody>
      </p:sp>
    </p:spTree>
    <p:extLst>
      <p:ext uri="{BB962C8B-B14F-4D97-AF65-F5344CB8AC3E}">
        <p14:creationId xmlns:p14="http://schemas.microsoft.com/office/powerpoint/2010/main" val="1878882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42B53-0477-9743-A019-4A25C0EE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of high-var. classification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8579B0D-8AA7-3847-B400-6100BB4C16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1" y="1555531"/>
                <a:ext cx="5352392" cy="46214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Animation shows overlapping prediction regions from multiple classifier trees</a:t>
                </a:r>
              </a:p>
              <a:p>
                <a:r>
                  <a:rPr lang="en-US" dirty="0"/>
                  <a:t>Training data for each tree is bootstrapped from the original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 data</a:t>
                </a:r>
              </a:p>
              <a:p>
                <a:r>
                  <a:rPr lang="en-US" dirty="0"/>
                  <a:t>As we add trees, the averaged  prediction regions become more stable and the decision boundaries more complex</a:t>
                </a:r>
              </a:p>
              <a:p>
                <a:r>
                  <a:rPr lang="en-US" dirty="0"/>
                  <a:t>"Bag" is </a:t>
                </a:r>
                <a:r>
                  <a:rPr lang="en-US" i="1" dirty="0"/>
                  <a:t>bootstrap aggregation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8579B0D-8AA7-3847-B400-6100BB4C1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555531"/>
                <a:ext cx="5352392" cy="4621432"/>
              </a:xfrm>
              <a:prstGeom prst="rect">
                <a:avLst/>
              </a:prstGeom>
              <a:blipFill>
                <a:blip r:embed="rId2"/>
                <a:stretch>
                  <a:fillRect l="-2133" t="-3014" r="-4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FD759FB-1BC2-AF47-8A66-CFE83B692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479" y="1309852"/>
            <a:ext cx="5715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84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5B2F6F0-B677-2A45-9318-754BA9FE5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0917" y="1103560"/>
            <a:ext cx="6165470" cy="57544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DEA5F-B064-4E4A-BBA2-1F241426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054"/>
          </a:xfrm>
        </p:spPr>
        <p:txBody>
          <a:bodyPr/>
          <a:lstStyle/>
          <a:p>
            <a:r>
              <a:rPr lang="en-US" dirty="0"/>
              <a:t>Ensemble classifier on synthetic data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613ECFC-849E-D14B-978E-D4D389265C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1" y="1555531"/>
                <a:ext cx="5331372" cy="46214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Animation shows prediction regions from multiple</a:t>
                </a:r>
                <a:br>
                  <a:rPr lang="en-US" dirty="0"/>
                </a:br>
                <a:r>
                  <a:rPr lang="en-US" dirty="0"/>
                  <a:t>bagged classifier trees</a:t>
                </a:r>
              </a:p>
              <a:p>
                <a:r>
                  <a:rPr lang="en-US" dirty="0"/>
                  <a:t>Colored tiles indicate the probabilities of the various classes; e.g., yellow-orange color indicates uncertainty between those two classes</a:t>
                </a:r>
              </a:p>
              <a:p>
                <a:r>
                  <a:rPr lang="en-US" dirty="0"/>
                  <a:t>What's prob. of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at tile?</a:t>
                </a:r>
              </a:p>
              <a:p>
                <a:pPr lvl="1"/>
                <a:r>
                  <a:rPr lang="en-US" dirty="0"/>
                  <a:t>proportion of trees that predict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613ECFC-849E-D14B-978E-D4D389265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555531"/>
                <a:ext cx="5331372" cy="4621432"/>
              </a:xfrm>
              <a:prstGeom prst="rect">
                <a:avLst/>
              </a:prstGeom>
              <a:blipFill>
                <a:blip r:embed="rId3"/>
                <a:stretch>
                  <a:fillRect l="-2143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E8F2906-D675-6243-807F-FC211805653C}"/>
              </a:ext>
            </a:extLst>
          </p:cNvPr>
          <p:cNvSpPr txBox="1"/>
          <p:nvPr/>
        </p:nvSpPr>
        <p:spPr>
          <a:xfrm>
            <a:off x="0" y="6458826"/>
            <a:ext cx="677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Animation uses probability space visualization </a:t>
            </a:r>
            <a:r>
              <a:rPr lang="en-US"/>
              <a:t>I added to </a:t>
            </a:r>
            <a:r>
              <a:rPr lang="en-US" dirty="0" err="1"/>
              <a:t>dtreeviz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D0032-9F84-164A-988B-39712CA4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Ensemble’s effect on bias and variance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DBF4D-6287-B844-BFA2-7CC884C426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6657"/>
                <a:ext cx="10744200" cy="462030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Train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trees 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i.i.d.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data sets</a:t>
                </a:r>
              </a:p>
              <a:p>
                <a:r>
                  <a:rPr lang="en-US" dirty="0"/>
                  <a:t>Central limit theorem says that if variance of an </a:t>
                </a:r>
                <a:r>
                  <a:rPr lang="en-US" dirty="0" err="1"/>
                  <a:t>i.i.d</a:t>
                </a:r>
                <a:r>
                  <a:rPr lang="en-US" dirty="0"/>
                  <a:t>. random variable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the variance of the average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such vars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So, as we add trees, the variance of the ensemble prediction will shrink, which means better generality</a:t>
                </a:r>
              </a:p>
              <a:p>
                <a:r>
                  <a:rPr lang="en-US" dirty="0"/>
                  <a:t>After, say, 100 trees though we’re not going to get a more general model, but will get better estimates of the true prediction for a single test record (squeezing out some more noise)</a:t>
                </a:r>
              </a:p>
              <a:p>
                <a:r>
                  <a:rPr lang="en-US" dirty="0"/>
                  <a:t>The average of the tree predictions is the same as the </a:t>
                </a:r>
                <a:r>
                  <a:rPr lang="en-US" u="sng" dirty="0"/>
                  <a:t>expected prediction</a:t>
                </a:r>
                <a:r>
                  <a:rPr lang="en-US" dirty="0"/>
                  <a:t> from any tree trained on one of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sets (since i.d.)</a:t>
                </a:r>
              </a:p>
              <a:p>
                <a:r>
                  <a:rPr lang="en-US" dirty="0"/>
                  <a:t>If individual trees had different expectations, adding trees would increase bias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DBF4D-6287-B844-BFA2-7CC884C42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6657"/>
                <a:ext cx="10744200" cy="4620306"/>
              </a:xfrm>
              <a:blipFill>
                <a:blip r:embed="rId2"/>
                <a:stretch>
                  <a:fillRect l="-826" t="-2747" b="-1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353EC24-AC02-CF44-997F-335A122AB19A}"/>
              </a:ext>
            </a:extLst>
          </p:cNvPr>
          <p:cNvSpPr txBox="1"/>
          <p:nvPr/>
        </p:nvSpPr>
        <p:spPr>
          <a:xfrm>
            <a:off x="0" y="6492875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page 588 ESLII book</a:t>
            </a:r>
          </a:p>
        </p:txBody>
      </p:sp>
    </p:spTree>
    <p:extLst>
      <p:ext uri="{BB962C8B-B14F-4D97-AF65-F5344CB8AC3E}">
        <p14:creationId xmlns:p14="http://schemas.microsoft.com/office/powerpoint/2010/main" val="3596984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43BAA1-AC2D-C540-A8D9-8BC08DAA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7241"/>
            <a:ext cx="12192000" cy="3624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C447AA-0AEF-CF40-9894-32EAF55A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1730"/>
          </a:xfrm>
        </p:spPr>
        <p:txBody>
          <a:bodyPr/>
          <a:lstStyle/>
          <a:p>
            <a:r>
              <a:rPr lang="en-US" dirty="0"/>
              <a:t>Ex: variance of ensemble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E2420EB-385C-AA48-8998-92F05EA5BB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1751"/>
                <a:ext cx="10730501" cy="242788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Animation shows tree and ensemble predictions on left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trees; variance of predictions in blue tree predictions doesn't change with the number of trees but red line get tighter / less noisy with more trees</a:t>
                </a:r>
              </a:p>
              <a:p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expected value of ensemble is 1.0; create 200 separate ensembles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and compute variance of ensemble predictions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; distribution of ensemble average shown on the right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E2420EB-385C-AA48-8998-92F05EA5BB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1751"/>
                <a:ext cx="10730501" cy="2427889"/>
              </a:xfrm>
              <a:blipFill>
                <a:blip r:embed="rId3"/>
                <a:stretch>
                  <a:fillRect l="-826" t="-4167" r="-1535" b="-3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E25801-41F3-6E43-8540-B554BEA55996}"/>
              </a:ext>
            </a:extLst>
          </p:cNvPr>
          <p:cNvCxnSpPr>
            <a:cxnSpLocks/>
          </p:cNvCxnSpPr>
          <p:nvPr/>
        </p:nvCxnSpPr>
        <p:spPr>
          <a:xfrm flipH="1">
            <a:off x="994214" y="5619150"/>
            <a:ext cx="51017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987EB00-A202-D74A-BCA5-9B76D0BB938E}"/>
              </a:ext>
            </a:extLst>
          </p:cNvPr>
          <p:cNvSpPr txBox="1"/>
          <p:nvPr/>
        </p:nvSpPr>
        <p:spPr>
          <a:xfrm>
            <a:off x="1599702" y="4421599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(Dashed line shows expected value)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00E8B-568E-BE4F-B32E-4F1CE75C4397}"/>
              </a:ext>
            </a:extLst>
          </p:cNvPr>
          <p:cNvSpPr txBox="1"/>
          <p:nvPr/>
        </p:nvSpPr>
        <p:spPr>
          <a:xfrm>
            <a:off x="0" y="6858000"/>
            <a:ext cx="7244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4"/>
              </a:rPr>
              <a:t>https://github.com/parrt/msds621/blob/master/notebooks/trees/random-forests.ipynb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5447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CD8800-809A-9D49-A16E-71709F29D3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With real estate agent analogy, we implicitly assumed agents were independent thinkers, and not clones</a:t>
                </a:r>
              </a:p>
              <a:p>
                <a:r>
                  <a:rPr lang="en-US" dirty="0"/>
                  <a:t>But, decision trees are like robot clones and, given the same bit of data, yield the exact same bit of tree</a:t>
                </a:r>
              </a:p>
              <a:p>
                <a:r>
                  <a:rPr lang="en-US" dirty="0"/>
                  <a:t>Imagine worst case: bootstrapping yields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identical sets so ensemble gives exactly the same prediction as any single tree</a:t>
                </a:r>
              </a:p>
              <a:p>
                <a:r>
                  <a:rPr lang="en-US" dirty="0"/>
                  <a:t>In practice, if there is one strongly predictive var out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then all trees would be similar; initial root splits, and many others, would likely be same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CD8800-809A-9D49-A16E-71709F29D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09C663FF-7C32-4E4D-9439-2976C9797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7" y="365125"/>
            <a:ext cx="11466785" cy="1325563"/>
          </a:xfrm>
        </p:spPr>
        <p:txBody>
          <a:bodyPr>
            <a:normAutofit/>
          </a:bodyPr>
          <a:lstStyle/>
          <a:p>
            <a:r>
              <a:rPr lang="en-US" dirty="0"/>
              <a:t>Problem: trees are not independent thinkers</a:t>
            </a:r>
          </a:p>
        </p:txBody>
      </p:sp>
    </p:spTree>
    <p:extLst>
      <p:ext uri="{BB962C8B-B14F-4D97-AF65-F5344CB8AC3E}">
        <p14:creationId xmlns:p14="http://schemas.microsoft.com/office/powerpoint/2010/main" val="695164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CF76-A2D9-1649-89D9-D2E1C8E9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/ Variance (again)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88CE85-173E-BB48-9BDA-F1DC9A0D3F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8333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single test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/>
                  <a:t>, </a:t>
                </a:r>
                <a:r>
                  <a:rPr lang="en-US" b="1" dirty="0"/>
                  <a:t>bias</a:t>
                </a:r>
                <a:r>
                  <a:rPr lang="en-US" dirty="0"/>
                  <a:t> “</a:t>
                </a:r>
                <a:r>
                  <a:rPr lang="en-US" i="1" dirty="0"/>
                  <a:t>is the squared difference between the true mean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and the expected value of the estimate</a:t>
                </a:r>
                <a:r>
                  <a:rPr lang="en-US" dirty="0"/>
                  <a:t>” [ESL book p37] (at least under MSE error)</a:t>
                </a:r>
                <a:br>
                  <a:rPr lang="en-US" dirty="0"/>
                </a:br>
                <a:r>
                  <a:rPr lang="en-US" dirty="0"/>
                  <a:t>(How far off is the expected prediction from true answer?)</a:t>
                </a:r>
              </a:p>
              <a:p>
                <a:r>
                  <a:rPr lang="en-US" b="1" dirty="0"/>
                  <a:t>Variance</a:t>
                </a:r>
                <a:r>
                  <a:rPr lang="en-US" dirty="0"/>
                  <a:t> is the variance of the estimates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from models trained using tweaked training data (most common terminology)</a:t>
                </a:r>
              </a:p>
              <a:p>
                <a:r>
                  <a:rPr lang="en-US" dirty="0"/>
                  <a:t>But high variance also implies model parameters (tree structure) vary a lot if we tweak the training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88CE85-173E-BB48-9BDA-F1DC9A0D3F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83333" cy="4351338"/>
              </a:xfrm>
              <a:blipFill>
                <a:blip r:embed="rId2"/>
                <a:stretch>
                  <a:fillRect l="-958" t="-2326" r="-1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888BB95F-3F07-544E-9889-7BC01D827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349" y="854224"/>
            <a:ext cx="4610100" cy="673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02A52-E5E5-0046-B293-14ED45D90DAD}"/>
                  </a:ext>
                </a:extLst>
              </p:cNvPr>
              <p:cNvSpPr txBox="1"/>
              <p:nvPr/>
            </p:nvSpPr>
            <p:spPr>
              <a:xfrm>
                <a:off x="7065724" y="417960"/>
                <a:ext cx="43558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Expected prediction error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02A52-E5E5-0046-B293-14ED45D90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724" y="417960"/>
                <a:ext cx="4355808" cy="461665"/>
              </a:xfrm>
              <a:prstGeom prst="rect">
                <a:avLst/>
              </a:prstGeom>
              <a:blipFill>
                <a:blip r:embed="rId4"/>
                <a:stretch>
                  <a:fillRect l="-2326" t="-13514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AD56FEC-3918-714E-BFA7-5D2DFAEED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048" y="5381549"/>
            <a:ext cx="1306676" cy="1228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0018FF-62F0-B14A-9202-6BDCB81FEA2E}"/>
              </a:ext>
            </a:extLst>
          </p:cNvPr>
          <p:cNvSpPr txBox="1"/>
          <p:nvPr/>
        </p:nvSpPr>
        <p:spPr>
          <a:xfrm>
            <a:off x="2466159" y="5776853"/>
            <a:ext cx="3292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Unbiased but high variance</a:t>
            </a:r>
          </a:p>
        </p:txBody>
      </p:sp>
    </p:spTree>
    <p:extLst>
      <p:ext uri="{BB962C8B-B14F-4D97-AF65-F5344CB8AC3E}">
        <p14:creationId xmlns:p14="http://schemas.microsoft.com/office/powerpoint/2010/main" val="369188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5A63A-7B5D-AD41-992A-90208C1AD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0746C-F10A-BB41-AC5D-A5F456922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Ensembles of de-correlated bagged trees</a:t>
            </a:r>
          </a:p>
        </p:txBody>
      </p:sp>
    </p:spTree>
    <p:extLst>
      <p:ext uri="{BB962C8B-B14F-4D97-AF65-F5344CB8AC3E}">
        <p14:creationId xmlns:p14="http://schemas.microsoft.com/office/powerpoint/2010/main" val="4105315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DAE9-E2AB-7A48-A528-46B78149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trees independent thinkers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0A248-E43A-BC42-98F2-70D93280D9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4510"/>
                <a:ext cx="10515600" cy="464245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Bagging overcomes most of the overfitting, but we can improve generality a little by further restricting the tree training process itself in an effort to make trees think more independently </a:t>
                </a:r>
              </a:p>
              <a:p>
                <a:r>
                  <a:rPr lang="en-US" dirty="0"/>
                  <a:t>Restrict the available features when searching for a decision node split; choose 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randomly selected features (</a:t>
                </a:r>
                <a:r>
                  <a:rPr lang="en-US" b="1" dirty="0"/>
                  <a:t>amnesia</a:t>
                </a:r>
                <a:r>
                  <a:rPr lang="en-US" dirty="0"/>
                  <a:t> again!)</a:t>
                </a:r>
              </a:p>
              <a:p>
                <a:r>
                  <a:rPr lang="en-US" dirty="0"/>
                  <a:t>Choose max features per split,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such 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sqrt(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Make sure chance of selecting predictive variables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 is high enough to find predictive variables (See ESLII p596)</a:t>
                </a:r>
              </a:p>
              <a:p>
                <a:r>
                  <a:rPr lang="en-US" dirty="0"/>
                  <a:t>Let validation error be your guide to choosing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i="1" dirty="0"/>
                  <a:t>random forest </a:t>
                </a:r>
                <a:r>
                  <a:rPr lang="en-US" dirty="0"/>
                  <a:t>is then just an ensemble of decision trees trained on bootstraps and whose feature selection strategy has a bit of amnesia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0A248-E43A-BC42-98F2-70D93280D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4510"/>
                <a:ext cx="10515600" cy="4642453"/>
              </a:xfrm>
              <a:blipFill>
                <a:blip r:embed="rId2"/>
                <a:stretch>
                  <a:fillRect l="-844" t="-2732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425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2587-F3A3-4743-BB3F-C302E2BBC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8" y="217116"/>
            <a:ext cx="10954407" cy="599681"/>
          </a:xfrm>
        </p:spPr>
        <p:txBody>
          <a:bodyPr>
            <a:normAutofit/>
          </a:bodyPr>
          <a:lstStyle/>
          <a:p>
            <a:r>
              <a:rPr lang="en-US" sz="3600" dirty="0"/>
              <a:t>Ex: Effect of limiting feature set but using full data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9A816-68CA-094A-86BA-C8DC85E0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88" y="1346270"/>
            <a:ext cx="5355047" cy="4549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56994D-2DA1-9A47-93E4-7B6E9D03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766" y="1338147"/>
            <a:ext cx="5393245" cy="4557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8FC700-5940-C949-981F-A7AB02741B29}"/>
              </a:ext>
            </a:extLst>
          </p:cNvPr>
          <p:cNvSpPr txBox="1"/>
          <p:nvPr/>
        </p:nvSpPr>
        <p:spPr>
          <a:xfrm>
            <a:off x="0" y="6338986"/>
            <a:ext cx="78133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Choose from 5 randomly selected features during EACH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8E5C4C-5AA0-2047-84B7-1F91B19DB20F}"/>
                  </a:ext>
                </a:extLst>
              </p:cNvPr>
              <p:cNvSpPr txBox="1"/>
              <p:nvPr/>
            </p:nvSpPr>
            <p:spPr>
              <a:xfrm>
                <a:off x="3124811" y="695073"/>
                <a:ext cx="61441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2 trees trained on </a:t>
                </a:r>
                <a:r>
                  <a:rPr lang="en-US" sz="2000" b="1" dirty="0"/>
                  <a:t>entire</a:t>
                </a:r>
                <a:r>
                  <a:rPr lang="en-US" sz="2000" dirty="0"/>
                  <a:t> Boston set with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=5 (of 13)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8E5C4C-5AA0-2047-84B7-1F91B19DB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811" y="695073"/>
                <a:ext cx="6144182" cy="400110"/>
              </a:xfrm>
              <a:prstGeom prst="rect">
                <a:avLst/>
              </a:prstGeom>
              <a:blipFill>
                <a:blip r:embed="rId4"/>
                <a:stretch>
                  <a:fillRect l="-1237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465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CC0895-6AA5-9B44-89B4-DA8FB58B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352" y="1690688"/>
            <a:ext cx="5688129" cy="4517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CC005B-5136-3440-A025-AF06470F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max_features</a:t>
            </a:r>
            <a:r>
              <a:rPr lang="en-US" dirty="0"/>
              <a:t> too low, bad accuracy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0163B8-29F7-1D46-907A-A5A82E41A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97" y="1819172"/>
            <a:ext cx="5436452" cy="426007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02B5657-4BFE-AC40-B1CB-DEDFDCAA55CD}"/>
              </a:ext>
            </a:extLst>
          </p:cNvPr>
          <p:cNvSpPr/>
          <p:nvPr/>
        </p:nvSpPr>
        <p:spPr>
          <a:xfrm>
            <a:off x="6400801" y="1690688"/>
            <a:ext cx="805912" cy="4356384"/>
          </a:xfrm>
          <a:prstGeom prst="ellipse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475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012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2DA9-2CFB-0F48-A9FF-14DDB8A09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forest size on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3DA92-FF30-914E-A18D-0BF275497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0499"/>
            <a:ext cx="5897137" cy="50323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Why does accuracy improve greatly (initially) as we add trees?</a:t>
            </a:r>
          </a:p>
          <a:p>
            <a:pPr lvl="1"/>
            <a:r>
              <a:rPr lang="en-US" dirty="0"/>
              <a:t>Each tree sees only 2/3 of data so adding bootstrapped trees increases use of training data</a:t>
            </a:r>
          </a:p>
          <a:p>
            <a:pPr lvl="1"/>
            <a:r>
              <a:rPr lang="en-US" dirty="0"/>
              <a:t>Variance is tightening quickly as we average even just a few trees</a:t>
            </a:r>
          </a:p>
          <a:p>
            <a:r>
              <a:rPr lang="en-US" dirty="0"/>
              <a:t>Why does accuracy asymptotically approach a minimum instead of continual improvement?</a:t>
            </a:r>
          </a:p>
          <a:p>
            <a:pPr lvl="1"/>
            <a:r>
              <a:rPr lang="en-US" dirty="0"/>
              <a:t>With enough trees, ensemble sees 100% of the training data; it’s approaching the accuracy of single decision tree in ideal world</a:t>
            </a:r>
          </a:p>
          <a:p>
            <a:pPr lvl="1"/>
            <a:r>
              <a:rPr lang="en-US" dirty="0"/>
              <a:t>We’ve squeezed out all bias and variance that we can with this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0B1EF-903F-6E4A-A7AA-FD5CFB5B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336" y="1690688"/>
            <a:ext cx="5159365" cy="404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7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(see </a:t>
            </a:r>
            <a:r>
              <a:rPr lang="en-US" i="1" dirty="0" err="1"/>
              <a:t>Breiman</a:t>
            </a:r>
            <a:r>
              <a:rPr lang="en-US" i="1" dirty="0"/>
              <a:t> 2001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290720" cy="4223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p4 “</a:t>
                </a:r>
                <a:r>
                  <a:rPr lang="en-US" i="1" dirty="0"/>
                  <a:t>Random forests do not </a:t>
                </a:r>
                <a:r>
                  <a:rPr lang="en-US" i="1" dirty="0" err="1"/>
                  <a:t>overfit</a:t>
                </a:r>
                <a:r>
                  <a:rPr lang="en-US" i="1" dirty="0"/>
                  <a:t> as more trees are added</a:t>
                </a:r>
                <a:r>
                  <a:rPr lang="en-US" dirty="0"/>
                  <a:t>”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New trees get averaged in so each additional tree has less individual effect</a:t>
                </a:r>
              </a:p>
              <a:p>
                <a:pPr lvl="1"/>
                <a:r>
                  <a:rPr lang="en-US" dirty="0"/>
                  <a:t>New trees </a:t>
                </a:r>
                <a:r>
                  <a:rPr lang="en-US" u="sng" dirty="0"/>
                  <a:t>balance each other out</a:t>
                </a:r>
                <a:r>
                  <a:rPr lang="en-US" dirty="0"/>
                  <a:t>, one might be too high, another too low</a:t>
                </a:r>
              </a:p>
              <a:p>
                <a:r>
                  <a:rPr lang="en-US" dirty="0"/>
                  <a:t>p7 “</a:t>
                </a:r>
                <a:r>
                  <a:rPr lang="en-US" i="1" dirty="0"/>
                  <a:t>It's relatively robust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i="1" dirty="0"/>
                  <a:t> outliers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noise</a:t>
                </a:r>
                <a:r>
                  <a:rPr lang="en-US" dirty="0"/>
                  <a:t>”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outliers get shunted to their own leaf since doing so reducing loss function,</a:t>
                </a:r>
                <a:br>
                  <a:rPr lang="en-US" dirty="0"/>
                </a:br>
                <a:r>
                  <a:rPr lang="en-US" dirty="0"/>
                  <a:t>particularly if squared-error is used</a:t>
                </a:r>
              </a:p>
              <a:p>
                <a:pPr lvl="1"/>
                <a:r>
                  <a:rPr lang="en-US" dirty="0"/>
                  <a:t>Noise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variables aren’t predictive so not chosen as split vars</a:t>
                </a:r>
              </a:p>
              <a:p>
                <a:r>
                  <a:rPr lang="en-US" dirty="0"/>
                  <a:t>p10 Bagging helps more, the more unstable the model.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Averaging is a smoothing operator, squeezing predictions to true value</a:t>
                </a:r>
              </a:p>
              <a:p>
                <a:pPr lvl="1"/>
                <a:r>
                  <a:rPr lang="en-US" dirty="0"/>
                  <a:t>If model is low variance already, there is no point in bagging</a:t>
                </a:r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290720" cy="4223720"/>
              </a:xfrm>
              <a:prstGeom prst="rect">
                <a:avLst/>
              </a:prstGeom>
              <a:blipFill>
                <a:blip r:embed="rId2"/>
                <a:stretch>
                  <a:fillRect l="-1011" t="-2395" b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BED4518-D001-D54F-B161-6B34728BF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585" y="475456"/>
            <a:ext cx="27813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5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continued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03429" cy="3238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RFs are scale and range insensitive in features and target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Comparing feature values in decision nodes, not doing math on them</a:t>
                </a:r>
              </a:p>
              <a:p>
                <a:pPr lvl="1"/>
                <a:r>
                  <a:rPr lang="en-US" dirty="0"/>
                  <a:t>Computing mean or mode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predict</a:t>
                </a:r>
              </a:p>
              <a:p>
                <a:r>
                  <a:rPr lang="en-US" dirty="0"/>
                  <a:t>ESLII p596 “</a:t>
                </a:r>
                <a:r>
                  <a:rPr lang="en-US" i="1" dirty="0"/>
                  <a:t>Classifiers are less sensitive to variance [than regressors]</a:t>
                </a:r>
                <a:r>
                  <a:rPr lang="en-US" dirty="0"/>
                  <a:t>”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(not sure </a:t>
                </a:r>
                <a:r>
                  <a:rPr lang="en-US" dirty="0" err="1"/>
                  <a:t>haha</a:t>
                </a:r>
                <a:r>
                  <a:rPr lang="en-US" dirty="0"/>
                  <a:t>) I believe it has something to do with mode vs mean (mode is same until a threshold whereas mean is influenced by any value added, unless it is also the mean)</a:t>
                </a:r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03429" cy="3238322"/>
              </a:xfrm>
              <a:prstGeom prst="rect">
                <a:avLst/>
              </a:prstGeom>
              <a:blipFill>
                <a:blip r:embed="rId2"/>
                <a:stretch>
                  <a:fillRect l="-1029" t="-3125" b="-3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84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6D38D-30ED-BA48-B2BE-60C92F8F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vs subsampling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82D78-BF19-844B-996D-26ADFC1919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Bootstrapping is sampling with replacement vs subsampling w/o replacement</a:t>
                </a:r>
              </a:p>
              <a:p>
                <a:r>
                  <a:rPr lang="en-US" dirty="0"/>
                  <a:t>Friedman and Hall (2000): subsampling also works, showing that training trees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/2 subsamples is similar in bias/variance to bagging</a:t>
                </a:r>
              </a:p>
              <a:p>
                <a:r>
                  <a:rPr lang="en-US" dirty="0"/>
                  <a:t>Smaller training set is a big win in terms of speed</a:t>
                </a:r>
              </a:p>
              <a:p>
                <a:r>
                  <a:rPr lang="en-US" dirty="0"/>
                  <a:t>Using even smaller fractions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improve generality (reduce variance) because trees are less correlated (they work on different data chunks); note that each tree would become less accurate 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subsample size decreases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82D78-BF19-844B-996D-26ADFC1919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809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B92E32A-E444-044F-A16C-75FA33FC4814}"/>
              </a:ext>
            </a:extLst>
          </p:cNvPr>
          <p:cNvSpPr txBox="1"/>
          <p:nvPr/>
        </p:nvSpPr>
        <p:spPr>
          <a:xfrm>
            <a:off x="5064787" y="3534505"/>
            <a:ext cx="456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http://statweb.stanford.edu/~jhf/ftp/bag.pdf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CB99F3-9083-0B47-AEA6-7F818C9FFC36}"/>
              </a:ext>
            </a:extLst>
          </p:cNvPr>
          <p:cNvSpPr/>
          <p:nvPr/>
        </p:nvSpPr>
        <p:spPr>
          <a:xfrm>
            <a:off x="338004" y="272182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pple Color Emoji" pitchFamily="2" charset="0"/>
              </a:rPr>
              <a:t>😲</a:t>
            </a:r>
            <a:endParaRPr lang="en-US" sz="2800" dirty="0">
              <a:effectLst/>
              <a:latin typeface="Apple Color Emoj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977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7CC3-BE6C-4E40-A0DD-9641EBF9E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Tuning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C708C-C011-8048-8979-4BD88D2E9A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Good news: very little tuning needed</a:t>
                </a:r>
              </a:p>
              <a:p>
                <a:r>
                  <a:rPr lang="en-US" dirty="0"/>
                  <a:t>Goal: minimize validation error</a:t>
                </a:r>
              </a:p>
              <a:p>
                <a:r>
                  <a:rPr lang="en-US" dirty="0"/>
                  <a:t>Start with maybe 20 trees and work upwards </a:t>
                </a:r>
                <a:r>
                  <a:rPr lang="en-US" dirty="0" err="1"/>
                  <a:t>til</a:t>
                </a:r>
                <a:r>
                  <a:rPr lang="en-US" dirty="0"/>
                  <a:t> validation error stops getting better; or just pick 100</a:t>
                </a:r>
              </a:p>
              <a:p>
                <a:r>
                  <a:rPr lang="en-US" dirty="0" err="1"/>
                  <a:t>Sklearn</a:t>
                </a:r>
                <a:r>
                  <a:rPr lang="en-US" dirty="0"/>
                  <a:t> uses </a:t>
                </a:r>
                <a:r>
                  <a:rPr lang="en-US" dirty="0" err="1"/>
                  <a:t>max_features</a:t>
                </a:r>
                <a:r>
                  <a:rPr lang="en-US" dirty="0"/>
                  <a:t>= sqrt(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 by default; try dropping this to log(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), or similar; ESLII suggests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/3 for regression and sqrt(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 for classification</a:t>
                </a:r>
              </a:p>
              <a:p>
                <a:r>
                  <a:rPr lang="en-US" dirty="0"/>
                  <a:t>Try adjusting min samples per leaf: 1, 3, 5, 10, 25, 100</a:t>
                </a:r>
              </a:p>
              <a:p>
                <a:r>
                  <a:rPr lang="en-US" dirty="0"/>
                  <a:t>Can also try grid search, but I never bother;</a:t>
                </a:r>
                <a:br>
                  <a:rPr lang="en-US" dirty="0"/>
                </a:br>
                <a:r>
                  <a:rPr lang="en-US" dirty="0"/>
                  <a:t>Start with num trees, then tune the others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C708C-C011-8048-8979-4BD88D2E9A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106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1DED1-1711-4A41-8A3A-1A435D4B6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9761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engineering beats</a:t>
            </a:r>
            <a:br>
              <a:rPr lang="en-US" dirty="0"/>
            </a:br>
            <a:r>
              <a:rPr lang="en-US" dirty="0"/>
              <a:t>model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D0C11-2297-0F46-A766-3FF606350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886"/>
            <a:ext cx="6607629" cy="488768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SalesID</a:t>
            </a:r>
            <a:r>
              <a:rPr lang="en-US" dirty="0"/>
              <a:t>: unique record ID, and is never seen again in future predictions</a:t>
            </a:r>
          </a:p>
          <a:p>
            <a:r>
              <a:rPr lang="en-US" dirty="0"/>
              <a:t>Is that useful for prediction? No</a:t>
            </a:r>
          </a:p>
          <a:p>
            <a:r>
              <a:rPr lang="en-US" dirty="0"/>
              <a:t>Does the model think it’s useful? Yes</a:t>
            </a:r>
          </a:p>
          <a:p>
            <a:r>
              <a:rPr lang="en-US" dirty="0"/>
              <a:t>Model is overfit not on noise but on falsely-predictive feature</a:t>
            </a:r>
          </a:p>
          <a:p>
            <a:pPr lvl="1"/>
            <a:r>
              <a:rPr lang="en-US" dirty="0"/>
              <a:t>Could be that sales ID correlates with inflation or change in type of models sold in auction creates “trend” in sale prices</a:t>
            </a:r>
          </a:p>
          <a:p>
            <a:r>
              <a:rPr lang="en-US" dirty="0"/>
              <a:t>A case where using LESS data improves the model a lot ($500 diff)</a:t>
            </a:r>
          </a:p>
          <a:p>
            <a:r>
              <a:rPr lang="en-US" dirty="0"/>
              <a:t>Dropping useless features also often gives a small bump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74B00-EAF0-9E4C-B4CB-28D383CD2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481" y="76200"/>
            <a:ext cx="4438865" cy="3466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87CA10-64DB-FF4C-9D02-D4C2A5D32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481" y="3347768"/>
            <a:ext cx="4438865" cy="3510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CC814B-7F43-6C47-8500-D0F24F00BDE9}"/>
              </a:ext>
            </a:extLst>
          </p:cNvPr>
          <p:cNvSpPr txBox="1"/>
          <p:nvPr/>
        </p:nvSpPr>
        <p:spPr>
          <a:xfrm>
            <a:off x="9318171" y="4575621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W/o </a:t>
            </a:r>
            <a:r>
              <a:rPr lang="en-US" sz="2400" dirty="0" err="1"/>
              <a:t>SalesID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CCA6FC-E924-914B-A9D7-EAEF29106CC0}"/>
              </a:ext>
            </a:extLst>
          </p:cNvPr>
          <p:cNvSpPr txBox="1"/>
          <p:nvPr/>
        </p:nvSpPr>
        <p:spPr>
          <a:xfrm>
            <a:off x="9318171" y="1250319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With </a:t>
            </a:r>
            <a:r>
              <a:rPr lang="en-US" sz="2400" dirty="0" err="1"/>
              <a:t>SalesID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2663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7E8C6-347B-B84E-9FE8-294D91E28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A0109-BBA3-3C4A-BDE6-6BFEEBF9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2074"/>
            <a:ext cx="10418380" cy="4584889"/>
          </a:xfrm>
        </p:spPr>
        <p:txBody>
          <a:bodyPr>
            <a:normAutofit/>
          </a:bodyPr>
          <a:lstStyle/>
          <a:p>
            <a:r>
              <a:rPr lang="en-US" dirty="0"/>
              <a:t>Decision trees can often get training errors close to zero because we can grow very large trees to partition the feature space into tiny regions with 1 or just a few observations / samples; trees are very accurate on the training set and have </a:t>
            </a:r>
            <a:r>
              <a:rPr lang="en-US" b="1" dirty="0"/>
              <a:t>low</a:t>
            </a:r>
            <a:r>
              <a:rPr lang="en-US" dirty="0"/>
              <a:t> </a:t>
            </a:r>
            <a:r>
              <a:rPr lang="en-US" b="1" dirty="0"/>
              <a:t>bias</a:t>
            </a:r>
          </a:p>
          <a:p>
            <a:r>
              <a:rPr lang="en-US" dirty="0"/>
              <a:t>The downside is that decision trees overfit like mad: decision trees have </a:t>
            </a:r>
            <a:r>
              <a:rPr lang="en-US" b="1" dirty="0"/>
              <a:t>high variance</a:t>
            </a:r>
            <a:r>
              <a:rPr lang="en-US" dirty="0"/>
              <a:t> and don’t generalize well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29B9AC-A06F-2044-A1BF-303062C825FA}"/>
              </a:ext>
            </a:extLst>
          </p:cNvPr>
          <p:cNvSpPr txBox="1"/>
          <p:nvPr/>
        </p:nvSpPr>
        <p:spPr>
          <a:xfrm>
            <a:off x="7849573" y="109896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Leo </a:t>
            </a:r>
            <a:r>
              <a:rPr lang="en-US" dirty="0" err="1"/>
              <a:t>Breiman</a:t>
            </a:r>
            <a:r>
              <a:rPr lang="en-US" dirty="0"/>
              <a:t> (1996) introduced bagging </a:t>
            </a:r>
          </a:p>
          <a:p>
            <a:r>
              <a:rPr lang="en-US" dirty="0"/>
              <a:t>then Random Forests (2001)</a:t>
            </a:r>
          </a:p>
        </p:txBody>
      </p:sp>
      <p:sp>
        <p:nvSpPr>
          <p:cNvPr id="5" name="Rectangle 4"/>
          <p:cNvSpPr/>
          <p:nvPr/>
        </p:nvSpPr>
        <p:spPr>
          <a:xfrm>
            <a:off x="5610879" y="666319"/>
            <a:ext cx="65474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https://www.stat.berkeley.edu/~breiman/randomforest2001.pdf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505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RF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DCFBB-FAB4-FF4C-8533-76C03D2B0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48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958E-2C84-214A-93BE-14279860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RFs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100" y="4675040"/>
            <a:ext cx="63946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regression, pass in loss = MSE or </a:t>
            </a:r>
            <a:r>
              <a:rPr lang="en-US" sz="2400" dirty="0" err="1"/>
              <a:t>stddev</a:t>
            </a:r>
            <a:endParaRPr lang="en-US" sz="2400" dirty="0"/>
          </a:p>
          <a:p>
            <a:r>
              <a:rPr lang="en-US" sz="2400" dirty="0"/>
              <a:t>For classifier, pass in loss = </a:t>
            </a:r>
            <a:r>
              <a:rPr lang="en-US" sz="2400" dirty="0" err="1"/>
              <a:t>gini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E3D37-9991-F046-B4CF-D1692435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8" y="1690688"/>
            <a:ext cx="11733181" cy="253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55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531E3B-4000-B746-9D42-8BF7F9C47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58" y="1690688"/>
            <a:ext cx="12007242" cy="369709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single tree in RF</a:t>
            </a:r>
          </a:p>
        </p:txBody>
      </p:sp>
      <p:sp>
        <p:nvSpPr>
          <p:cNvPr id="5" name="Freeform 4"/>
          <p:cNvSpPr/>
          <p:nvPr/>
        </p:nvSpPr>
        <p:spPr>
          <a:xfrm>
            <a:off x="6480866" y="1628235"/>
            <a:ext cx="2236861" cy="564205"/>
          </a:xfrm>
          <a:custGeom>
            <a:avLst/>
            <a:gdLst>
              <a:gd name="connsiteX0" fmla="*/ 2286000 w 2287018"/>
              <a:gd name="connsiteY0" fmla="*/ 418290 h 758758"/>
              <a:gd name="connsiteX1" fmla="*/ 2237361 w 2287018"/>
              <a:gd name="connsiteY1" fmla="*/ 379379 h 758758"/>
              <a:gd name="connsiteX2" fmla="*/ 2208178 w 2287018"/>
              <a:gd name="connsiteY2" fmla="*/ 369652 h 758758"/>
              <a:gd name="connsiteX3" fmla="*/ 2091446 w 2287018"/>
              <a:gd name="connsiteY3" fmla="*/ 311286 h 758758"/>
              <a:gd name="connsiteX4" fmla="*/ 2003898 w 2287018"/>
              <a:gd name="connsiteY4" fmla="*/ 272375 h 758758"/>
              <a:gd name="connsiteX5" fmla="*/ 1809344 w 2287018"/>
              <a:gd name="connsiteY5" fmla="*/ 214009 h 758758"/>
              <a:gd name="connsiteX6" fmla="*/ 1614791 w 2287018"/>
              <a:gd name="connsiteY6" fmla="*/ 145915 h 758758"/>
              <a:gd name="connsiteX7" fmla="*/ 1536970 w 2287018"/>
              <a:gd name="connsiteY7" fmla="*/ 116732 h 758758"/>
              <a:gd name="connsiteX8" fmla="*/ 1400783 w 2287018"/>
              <a:gd name="connsiteY8" fmla="*/ 58366 h 758758"/>
              <a:gd name="connsiteX9" fmla="*/ 1352144 w 2287018"/>
              <a:gd name="connsiteY9" fmla="*/ 38911 h 758758"/>
              <a:gd name="connsiteX10" fmla="*/ 1284051 w 2287018"/>
              <a:gd name="connsiteY10" fmla="*/ 19456 h 758758"/>
              <a:gd name="connsiteX11" fmla="*/ 1225685 w 2287018"/>
              <a:gd name="connsiteY11" fmla="*/ 0 h 758758"/>
              <a:gd name="connsiteX12" fmla="*/ 1011676 w 2287018"/>
              <a:gd name="connsiteY12" fmla="*/ 19456 h 758758"/>
              <a:gd name="connsiteX13" fmla="*/ 904672 w 2287018"/>
              <a:gd name="connsiteY13" fmla="*/ 29183 h 758758"/>
              <a:gd name="connsiteX14" fmla="*/ 642025 w 2287018"/>
              <a:gd name="connsiteY14" fmla="*/ 38911 h 758758"/>
              <a:gd name="connsiteX15" fmla="*/ 544749 w 2287018"/>
              <a:gd name="connsiteY15" fmla="*/ 68094 h 758758"/>
              <a:gd name="connsiteX16" fmla="*/ 379378 w 2287018"/>
              <a:gd name="connsiteY16" fmla="*/ 145915 h 758758"/>
              <a:gd name="connsiteX17" fmla="*/ 145915 w 2287018"/>
              <a:gd name="connsiteY17" fmla="*/ 243192 h 758758"/>
              <a:gd name="connsiteX18" fmla="*/ 19455 w 2287018"/>
              <a:gd name="connsiteY18" fmla="*/ 321013 h 758758"/>
              <a:gd name="connsiteX19" fmla="*/ 0 w 2287018"/>
              <a:gd name="connsiteY19" fmla="*/ 340469 h 758758"/>
              <a:gd name="connsiteX20" fmla="*/ 9727 w 2287018"/>
              <a:gd name="connsiteY20" fmla="*/ 369652 h 758758"/>
              <a:gd name="connsiteX21" fmla="*/ 58366 w 2287018"/>
              <a:gd name="connsiteY21" fmla="*/ 428017 h 758758"/>
              <a:gd name="connsiteX22" fmla="*/ 145915 w 2287018"/>
              <a:gd name="connsiteY22" fmla="*/ 544749 h 758758"/>
              <a:gd name="connsiteX23" fmla="*/ 165370 w 2287018"/>
              <a:gd name="connsiteY23" fmla="*/ 583660 h 758758"/>
              <a:gd name="connsiteX24" fmla="*/ 214008 w 2287018"/>
              <a:gd name="connsiteY24" fmla="*/ 612843 h 758758"/>
              <a:gd name="connsiteX25" fmla="*/ 311285 w 2287018"/>
              <a:gd name="connsiteY25" fmla="*/ 651754 h 758758"/>
              <a:gd name="connsiteX26" fmla="*/ 447472 w 2287018"/>
              <a:gd name="connsiteY26" fmla="*/ 680937 h 758758"/>
              <a:gd name="connsiteX27" fmla="*/ 515566 w 2287018"/>
              <a:gd name="connsiteY27" fmla="*/ 700392 h 758758"/>
              <a:gd name="connsiteX28" fmla="*/ 554476 w 2287018"/>
              <a:gd name="connsiteY28" fmla="*/ 710120 h 758758"/>
              <a:gd name="connsiteX29" fmla="*/ 797668 w 2287018"/>
              <a:gd name="connsiteY29" fmla="*/ 729575 h 758758"/>
              <a:gd name="connsiteX30" fmla="*/ 894944 w 2287018"/>
              <a:gd name="connsiteY30" fmla="*/ 739303 h 758758"/>
              <a:gd name="connsiteX31" fmla="*/ 982493 w 2287018"/>
              <a:gd name="connsiteY31" fmla="*/ 749030 h 758758"/>
              <a:gd name="connsiteX32" fmla="*/ 1167319 w 2287018"/>
              <a:gd name="connsiteY32" fmla="*/ 758758 h 758758"/>
              <a:gd name="connsiteX33" fmla="*/ 1536970 w 2287018"/>
              <a:gd name="connsiteY33" fmla="*/ 739303 h 758758"/>
              <a:gd name="connsiteX34" fmla="*/ 1721795 w 2287018"/>
              <a:gd name="connsiteY34" fmla="*/ 710120 h 758758"/>
              <a:gd name="connsiteX35" fmla="*/ 1848255 w 2287018"/>
              <a:gd name="connsiteY35" fmla="*/ 700392 h 758758"/>
              <a:gd name="connsiteX36" fmla="*/ 1896893 w 2287018"/>
              <a:gd name="connsiteY36" fmla="*/ 690664 h 758758"/>
              <a:gd name="connsiteX37" fmla="*/ 1955259 w 2287018"/>
              <a:gd name="connsiteY37" fmla="*/ 671209 h 758758"/>
              <a:gd name="connsiteX38" fmla="*/ 2013625 w 2287018"/>
              <a:gd name="connsiteY38" fmla="*/ 632298 h 758758"/>
              <a:gd name="connsiteX39" fmla="*/ 2071991 w 2287018"/>
              <a:gd name="connsiteY39" fmla="*/ 612843 h 758758"/>
              <a:gd name="connsiteX40" fmla="*/ 2101174 w 2287018"/>
              <a:gd name="connsiteY40" fmla="*/ 593388 h 758758"/>
              <a:gd name="connsiteX41" fmla="*/ 2188723 w 2287018"/>
              <a:gd name="connsiteY41" fmla="*/ 564205 h 758758"/>
              <a:gd name="connsiteX42" fmla="*/ 2256817 w 2287018"/>
              <a:gd name="connsiteY42" fmla="*/ 505839 h 758758"/>
              <a:gd name="connsiteX43" fmla="*/ 2266544 w 2287018"/>
              <a:gd name="connsiteY43" fmla="*/ 466928 h 758758"/>
              <a:gd name="connsiteX44" fmla="*/ 2286000 w 2287018"/>
              <a:gd name="connsiteY44" fmla="*/ 418290 h 758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287018" h="758758">
                <a:moveTo>
                  <a:pt x="2286000" y="418290"/>
                </a:moveTo>
                <a:cubicBezTo>
                  <a:pt x="2281136" y="403698"/>
                  <a:pt x="2254968" y="390383"/>
                  <a:pt x="2237361" y="379379"/>
                </a:cubicBezTo>
                <a:cubicBezTo>
                  <a:pt x="2228666" y="373945"/>
                  <a:pt x="2217470" y="373988"/>
                  <a:pt x="2208178" y="369652"/>
                </a:cubicBezTo>
                <a:cubicBezTo>
                  <a:pt x="2168756" y="351255"/>
                  <a:pt x="2131200" y="328955"/>
                  <a:pt x="2091446" y="311286"/>
                </a:cubicBezTo>
                <a:cubicBezTo>
                  <a:pt x="2062263" y="298316"/>
                  <a:pt x="2033662" y="283950"/>
                  <a:pt x="2003898" y="272375"/>
                </a:cubicBezTo>
                <a:cubicBezTo>
                  <a:pt x="1898512" y="231391"/>
                  <a:pt x="1925311" y="251418"/>
                  <a:pt x="1809344" y="214009"/>
                </a:cubicBezTo>
                <a:cubicBezTo>
                  <a:pt x="1743954" y="192915"/>
                  <a:pt x="1679125" y="170040"/>
                  <a:pt x="1614791" y="145915"/>
                </a:cubicBezTo>
                <a:cubicBezTo>
                  <a:pt x="1588851" y="136187"/>
                  <a:pt x="1562612" y="127222"/>
                  <a:pt x="1536970" y="116732"/>
                </a:cubicBezTo>
                <a:cubicBezTo>
                  <a:pt x="1491258" y="98032"/>
                  <a:pt x="1446302" y="77532"/>
                  <a:pt x="1400783" y="58366"/>
                </a:cubicBezTo>
                <a:cubicBezTo>
                  <a:pt x="1384690" y="51590"/>
                  <a:pt x="1368710" y="44433"/>
                  <a:pt x="1352144" y="38911"/>
                </a:cubicBezTo>
                <a:cubicBezTo>
                  <a:pt x="1254067" y="6218"/>
                  <a:pt x="1406197" y="56100"/>
                  <a:pt x="1284051" y="19456"/>
                </a:cubicBezTo>
                <a:cubicBezTo>
                  <a:pt x="1264408" y="13563"/>
                  <a:pt x="1225685" y="0"/>
                  <a:pt x="1225685" y="0"/>
                </a:cubicBezTo>
                <a:cubicBezTo>
                  <a:pt x="1136268" y="29807"/>
                  <a:pt x="1217006" y="5768"/>
                  <a:pt x="1011676" y="19456"/>
                </a:cubicBezTo>
                <a:cubicBezTo>
                  <a:pt x="975940" y="21838"/>
                  <a:pt x="940438" y="27301"/>
                  <a:pt x="904672" y="29183"/>
                </a:cubicBezTo>
                <a:cubicBezTo>
                  <a:pt x="817184" y="33788"/>
                  <a:pt x="729574" y="35668"/>
                  <a:pt x="642025" y="38911"/>
                </a:cubicBezTo>
                <a:cubicBezTo>
                  <a:pt x="614101" y="45892"/>
                  <a:pt x="568428" y="56255"/>
                  <a:pt x="544749" y="68094"/>
                </a:cubicBezTo>
                <a:cubicBezTo>
                  <a:pt x="478634" y="101152"/>
                  <a:pt x="449087" y="117398"/>
                  <a:pt x="379378" y="145915"/>
                </a:cubicBezTo>
                <a:cubicBezTo>
                  <a:pt x="257840" y="195635"/>
                  <a:pt x="258042" y="187129"/>
                  <a:pt x="145915" y="243192"/>
                </a:cubicBezTo>
                <a:cubicBezTo>
                  <a:pt x="94931" y="268684"/>
                  <a:pt x="60433" y="286864"/>
                  <a:pt x="19455" y="321013"/>
                </a:cubicBezTo>
                <a:cubicBezTo>
                  <a:pt x="12409" y="326884"/>
                  <a:pt x="6485" y="333984"/>
                  <a:pt x="0" y="340469"/>
                </a:cubicBezTo>
                <a:cubicBezTo>
                  <a:pt x="3242" y="350197"/>
                  <a:pt x="4640" y="360749"/>
                  <a:pt x="9727" y="369652"/>
                </a:cubicBezTo>
                <a:cubicBezTo>
                  <a:pt x="40046" y="422711"/>
                  <a:pt x="29916" y="393245"/>
                  <a:pt x="58366" y="428017"/>
                </a:cubicBezTo>
                <a:cubicBezTo>
                  <a:pt x="64706" y="435766"/>
                  <a:pt x="127749" y="512959"/>
                  <a:pt x="145915" y="544749"/>
                </a:cubicBezTo>
                <a:cubicBezTo>
                  <a:pt x="153110" y="557340"/>
                  <a:pt x="155116" y="573406"/>
                  <a:pt x="165370" y="583660"/>
                </a:cubicBezTo>
                <a:cubicBezTo>
                  <a:pt x="178739" y="597029"/>
                  <a:pt x="197480" y="603661"/>
                  <a:pt x="214008" y="612843"/>
                </a:cubicBezTo>
                <a:cubicBezTo>
                  <a:pt x="250470" y="633100"/>
                  <a:pt x="268565" y="639548"/>
                  <a:pt x="311285" y="651754"/>
                </a:cubicBezTo>
                <a:cubicBezTo>
                  <a:pt x="479217" y="699735"/>
                  <a:pt x="310376" y="649300"/>
                  <a:pt x="447472" y="680937"/>
                </a:cubicBezTo>
                <a:cubicBezTo>
                  <a:pt x="470474" y="686245"/>
                  <a:pt x="492792" y="694181"/>
                  <a:pt x="515566" y="700392"/>
                </a:cubicBezTo>
                <a:cubicBezTo>
                  <a:pt x="528464" y="703910"/>
                  <a:pt x="541241" y="708229"/>
                  <a:pt x="554476" y="710120"/>
                </a:cubicBezTo>
                <a:cubicBezTo>
                  <a:pt x="626147" y="720359"/>
                  <a:pt x="730097" y="724169"/>
                  <a:pt x="797668" y="729575"/>
                </a:cubicBezTo>
                <a:cubicBezTo>
                  <a:pt x="830151" y="732174"/>
                  <a:pt x="862536" y="735892"/>
                  <a:pt x="894944" y="739303"/>
                </a:cubicBezTo>
                <a:cubicBezTo>
                  <a:pt x="924145" y="742377"/>
                  <a:pt x="953205" y="746938"/>
                  <a:pt x="982493" y="749030"/>
                </a:cubicBezTo>
                <a:cubicBezTo>
                  <a:pt x="1044030" y="753425"/>
                  <a:pt x="1105710" y="755515"/>
                  <a:pt x="1167319" y="758758"/>
                </a:cubicBezTo>
                <a:cubicBezTo>
                  <a:pt x="1398653" y="735624"/>
                  <a:pt x="1110312" y="762365"/>
                  <a:pt x="1536970" y="739303"/>
                </a:cubicBezTo>
                <a:cubicBezTo>
                  <a:pt x="1669378" y="732146"/>
                  <a:pt x="1582220" y="728325"/>
                  <a:pt x="1721795" y="710120"/>
                </a:cubicBezTo>
                <a:cubicBezTo>
                  <a:pt x="1763718" y="704652"/>
                  <a:pt x="1806102" y="703635"/>
                  <a:pt x="1848255" y="700392"/>
                </a:cubicBezTo>
                <a:cubicBezTo>
                  <a:pt x="1864468" y="697149"/>
                  <a:pt x="1880942" y="695014"/>
                  <a:pt x="1896893" y="690664"/>
                </a:cubicBezTo>
                <a:cubicBezTo>
                  <a:pt x="1916678" y="685268"/>
                  <a:pt x="1955259" y="671209"/>
                  <a:pt x="1955259" y="671209"/>
                </a:cubicBezTo>
                <a:cubicBezTo>
                  <a:pt x="1980001" y="646468"/>
                  <a:pt x="1974366" y="648002"/>
                  <a:pt x="2013625" y="632298"/>
                </a:cubicBezTo>
                <a:cubicBezTo>
                  <a:pt x="2032666" y="624682"/>
                  <a:pt x="2054927" y="624218"/>
                  <a:pt x="2071991" y="612843"/>
                </a:cubicBezTo>
                <a:cubicBezTo>
                  <a:pt x="2081719" y="606358"/>
                  <a:pt x="2090382" y="597885"/>
                  <a:pt x="2101174" y="593388"/>
                </a:cubicBezTo>
                <a:cubicBezTo>
                  <a:pt x="2129569" y="581557"/>
                  <a:pt x="2188723" y="564205"/>
                  <a:pt x="2188723" y="564205"/>
                </a:cubicBezTo>
                <a:cubicBezTo>
                  <a:pt x="2235901" y="517027"/>
                  <a:pt x="2212372" y="535469"/>
                  <a:pt x="2256817" y="505839"/>
                </a:cubicBezTo>
                <a:cubicBezTo>
                  <a:pt x="2260059" y="492869"/>
                  <a:pt x="2262871" y="479783"/>
                  <a:pt x="2266544" y="466928"/>
                </a:cubicBezTo>
                <a:cubicBezTo>
                  <a:pt x="2277297" y="429290"/>
                  <a:pt x="2290864" y="432882"/>
                  <a:pt x="2286000" y="418290"/>
                </a:cubicBezTo>
                <a:close/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682565" y="2711249"/>
            <a:ext cx="2236861" cy="564205"/>
          </a:xfrm>
          <a:custGeom>
            <a:avLst/>
            <a:gdLst>
              <a:gd name="connsiteX0" fmla="*/ 2286000 w 2287018"/>
              <a:gd name="connsiteY0" fmla="*/ 418290 h 758758"/>
              <a:gd name="connsiteX1" fmla="*/ 2237361 w 2287018"/>
              <a:gd name="connsiteY1" fmla="*/ 379379 h 758758"/>
              <a:gd name="connsiteX2" fmla="*/ 2208178 w 2287018"/>
              <a:gd name="connsiteY2" fmla="*/ 369652 h 758758"/>
              <a:gd name="connsiteX3" fmla="*/ 2091446 w 2287018"/>
              <a:gd name="connsiteY3" fmla="*/ 311286 h 758758"/>
              <a:gd name="connsiteX4" fmla="*/ 2003898 w 2287018"/>
              <a:gd name="connsiteY4" fmla="*/ 272375 h 758758"/>
              <a:gd name="connsiteX5" fmla="*/ 1809344 w 2287018"/>
              <a:gd name="connsiteY5" fmla="*/ 214009 h 758758"/>
              <a:gd name="connsiteX6" fmla="*/ 1614791 w 2287018"/>
              <a:gd name="connsiteY6" fmla="*/ 145915 h 758758"/>
              <a:gd name="connsiteX7" fmla="*/ 1536970 w 2287018"/>
              <a:gd name="connsiteY7" fmla="*/ 116732 h 758758"/>
              <a:gd name="connsiteX8" fmla="*/ 1400783 w 2287018"/>
              <a:gd name="connsiteY8" fmla="*/ 58366 h 758758"/>
              <a:gd name="connsiteX9" fmla="*/ 1352144 w 2287018"/>
              <a:gd name="connsiteY9" fmla="*/ 38911 h 758758"/>
              <a:gd name="connsiteX10" fmla="*/ 1284051 w 2287018"/>
              <a:gd name="connsiteY10" fmla="*/ 19456 h 758758"/>
              <a:gd name="connsiteX11" fmla="*/ 1225685 w 2287018"/>
              <a:gd name="connsiteY11" fmla="*/ 0 h 758758"/>
              <a:gd name="connsiteX12" fmla="*/ 1011676 w 2287018"/>
              <a:gd name="connsiteY12" fmla="*/ 19456 h 758758"/>
              <a:gd name="connsiteX13" fmla="*/ 904672 w 2287018"/>
              <a:gd name="connsiteY13" fmla="*/ 29183 h 758758"/>
              <a:gd name="connsiteX14" fmla="*/ 642025 w 2287018"/>
              <a:gd name="connsiteY14" fmla="*/ 38911 h 758758"/>
              <a:gd name="connsiteX15" fmla="*/ 544749 w 2287018"/>
              <a:gd name="connsiteY15" fmla="*/ 68094 h 758758"/>
              <a:gd name="connsiteX16" fmla="*/ 379378 w 2287018"/>
              <a:gd name="connsiteY16" fmla="*/ 145915 h 758758"/>
              <a:gd name="connsiteX17" fmla="*/ 145915 w 2287018"/>
              <a:gd name="connsiteY17" fmla="*/ 243192 h 758758"/>
              <a:gd name="connsiteX18" fmla="*/ 19455 w 2287018"/>
              <a:gd name="connsiteY18" fmla="*/ 321013 h 758758"/>
              <a:gd name="connsiteX19" fmla="*/ 0 w 2287018"/>
              <a:gd name="connsiteY19" fmla="*/ 340469 h 758758"/>
              <a:gd name="connsiteX20" fmla="*/ 9727 w 2287018"/>
              <a:gd name="connsiteY20" fmla="*/ 369652 h 758758"/>
              <a:gd name="connsiteX21" fmla="*/ 58366 w 2287018"/>
              <a:gd name="connsiteY21" fmla="*/ 428017 h 758758"/>
              <a:gd name="connsiteX22" fmla="*/ 145915 w 2287018"/>
              <a:gd name="connsiteY22" fmla="*/ 544749 h 758758"/>
              <a:gd name="connsiteX23" fmla="*/ 165370 w 2287018"/>
              <a:gd name="connsiteY23" fmla="*/ 583660 h 758758"/>
              <a:gd name="connsiteX24" fmla="*/ 214008 w 2287018"/>
              <a:gd name="connsiteY24" fmla="*/ 612843 h 758758"/>
              <a:gd name="connsiteX25" fmla="*/ 311285 w 2287018"/>
              <a:gd name="connsiteY25" fmla="*/ 651754 h 758758"/>
              <a:gd name="connsiteX26" fmla="*/ 447472 w 2287018"/>
              <a:gd name="connsiteY26" fmla="*/ 680937 h 758758"/>
              <a:gd name="connsiteX27" fmla="*/ 515566 w 2287018"/>
              <a:gd name="connsiteY27" fmla="*/ 700392 h 758758"/>
              <a:gd name="connsiteX28" fmla="*/ 554476 w 2287018"/>
              <a:gd name="connsiteY28" fmla="*/ 710120 h 758758"/>
              <a:gd name="connsiteX29" fmla="*/ 797668 w 2287018"/>
              <a:gd name="connsiteY29" fmla="*/ 729575 h 758758"/>
              <a:gd name="connsiteX30" fmla="*/ 894944 w 2287018"/>
              <a:gd name="connsiteY30" fmla="*/ 739303 h 758758"/>
              <a:gd name="connsiteX31" fmla="*/ 982493 w 2287018"/>
              <a:gd name="connsiteY31" fmla="*/ 749030 h 758758"/>
              <a:gd name="connsiteX32" fmla="*/ 1167319 w 2287018"/>
              <a:gd name="connsiteY32" fmla="*/ 758758 h 758758"/>
              <a:gd name="connsiteX33" fmla="*/ 1536970 w 2287018"/>
              <a:gd name="connsiteY33" fmla="*/ 739303 h 758758"/>
              <a:gd name="connsiteX34" fmla="*/ 1721795 w 2287018"/>
              <a:gd name="connsiteY34" fmla="*/ 710120 h 758758"/>
              <a:gd name="connsiteX35" fmla="*/ 1848255 w 2287018"/>
              <a:gd name="connsiteY35" fmla="*/ 700392 h 758758"/>
              <a:gd name="connsiteX36" fmla="*/ 1896893 w 2287018"/>
              <a:gd name="connsiteY36" fmla="*/ 690664 h 758758"/>
              <a:gd name="connsiteX37" fmla="*/ 1955259 w 2287018"/>
              <a:gd name="connsiteY37" fmla="*/ 671209 h 758758"/>
              <a:gd name="connsiteX38" fmla="*/ 2013625 w 2287018"/>
              <a:gd name="connsiteY38" fmla="*/ 632298 h 758758"/>
              <a:gd name="connsiteX39" fmla="*/ 2071991 w 2287018"/>
              <a:gd name="connsiteY39" fmla="*/ 612843 h 758758"/>
              <a:gd name="connsiteX40" fmla="*/ 2101174 w 2287018"/>
              <a:gd name="connsiteY40" fmla="*/ 593388 h 758758"/>
              <a:gd name="connsiteX41" fmla="*/ 2188723 w 2287018"/>
              <a:gd name="connsiteY41" fmla="*/ 564205 h 758758"/>
              <a:gd name="connsiteX42" fmla="*/ 2256817 w 2287018"/>
              <a:gd name="connsiteY42" fmla="*/ 505839 h 758758"/>
              <a:gd name="connsiteX43" fmla="*/ 2266544 w 2287018"/>
              <a:gd name="connsiteY43" fmla="*/ 466928 h 758758"/>
              <a:gd name="connsiteX44" fmla="*/ 2286000 w 2287018"/>
              <a:gd name="connsiteY44" fmla="*/ 418290 h 758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287018" h="758758">
                <a:moveTo>
                  <a:pt x="2286000" y="418290"/>
                </a:moveTo>
                <a:cubicBezTo>
                  <a:pt x="2281136" y="403698"/>
                  <a:pt x="2254968" y="390383"/>
                  <a:pt x="2237361" y="379379"/>
                </a:cubicBezTo>
                <a:cubicBezTo>
                  <a:pt x="2228666" y="373945"/>
                  <a:pt x="2217470" y="373988"/>
                  <a:pt x="2208178" y="369652"/>
                </a:cubicBezTo>
                <a:cubicBezTo>
                  <a:pt x="2168756" y="351255"/>
                  <a:pt x="2131200" y="328955"/>
                  <a:pt x="2091446" y="311286"/>
                </a:cubicBezTo>
                <a:cubicBezTo>
                  <a:pt x="2062263" y="298316"/>
                  <a:pt x="2033662" y="283950"/>
                  <a:pt x="2003898" y="272375"/>
                </a:cubicBezTo>
                <a:cubicBezTo>
                  <a:pt x="1898512" y="231391"/>
                  <a:pt x="1925311" y="251418"/>
                  <a:pt x="1809344" y="214009"/>
                </a:cubicBezTo>
                <a:cubicBezTo>
                  <a:pt x="1743954" y="192915"/>
                  <a:pt x="1679125" y="170040"/>
                  <a:pt x="1614791" y="145915"/>
                </a:cubicBezTo>
                <a:cubicBezTo>
                  <a:pt x="1588851" y="136187"/>
                  <a:pt x="1562612" y="127222"/>
                  <a:pt x="1536970" y="116732"/>
                </a:cubicBezTo>
                <a:cubicBezTo>
                  <a:pt x="1491258" y="98032"/>
                  <a:pt x="1446302" y="77532"/>
                  <a:pt x="1400783" y="58366"/>
                </a:cubicBezTo>
                <a:cubicBezTo>
                  <a:pt x="1384690" y="51590"/>
                  <a:pt x="1368710" y="44433"/>
                  <a:pt x="1352144" y="38911"/>
                </a:cubicBezTo>
                <a:cubicBezTo>
                  <a:pt x="1254067" y="6218"/>
                  <a:pt x="1406197" y="56100"/>
                  <a:pt x="1284051" y="19456"/>
                </a:cubicBezTo>
                <a:cubicBezTo>
                  <a:pt x="1264408" y="13563"/>
                  <a:pt x="1225685" y="0"/>
                  <a:pt x="1225685" y="0"/>
                </a:cubicBezTo>
                <a:cubicBezTo>
                  <a:pt x="1136268" y="29807"/>
                  <a:pt x="1217006" y="5768"/>
                  <a:pt x="1011676" y="19456"/>
                </a:cubicBezTo>
                <a:cubicBezTo>
                  <a:pt x="975940" y="21838"/>
                  <a:pt x="940438" y="27301"/>
                  <a:pt x="904672" y="29183"/>
                </a:cubicBezTo>
                <a:cubicBezTo>
                  <a:pt x="817184" y="33788"/>
                  <a:pt x="729574" y="35668"/>
                  <a:pt x="642025" y="38911"/>
                </a:cubicBezTo>
                <a:cubicBezTo>
                  <a:pt x="614101" y="45892"/>
                  <a:pt x="568428" y="56255"/>
                  <a:pt x="544749" y="68094"/>
                </a:cubicBezTo>
                <a:cubicBezTo>
                  <a:pt x="478634" y="101152"/>
                  <a:pt x="449087" y="117398"/>
                  <a:pt x="379378" y="145915"/>
                </a:cubicBezTo>
                <a:cubicBezTo>
                  <a:pt x="257840" y="195635"/>
                  <a:pt x="258042" y="187129"/>
                  <a:pt x="145915" y="243192"/>
                </a:cubicBezTo>
                <a:cubicBezTo>
                  <a:pt x="94931" y="268684"/>
                  <a:pt x="60433" y="286864"/>
                  <a:pt x="19455" y="321013"/>
                </a:cubicBezTo>
                <a:cubicBezTo>
                  <a:pt x="12409" y="326884"/>
                  <a:pt x="6485" y="333984"/>
                  <a:pt x="0" y="340469"/>
                </a:cubicBezTo>
                <a:cubicBezTo>
                  <a:pt x="3242" y="350197"/>
                  <a:pt x="4640" y="360749"/>
                  <a:pt x="9727" y="369652"/>
                </a:cubicBezTo>
                <a:cubicBezTo>
                  <a:pt x="40046" y="422711"/>
                  <a:pt x="29916" y="393245"/>
                  <a:pt x="58366" y="428017"/>
                </a:cubicBezTo>
                <a:cubicBezTo>
                  <a:pt x="64706" y="435766"/>
                  <a:pt x="127749" y="512959"/>
                  <a:pt x="145915" y="544749"/>
                </a:cubicBezTo>
                <a:cubicBezTo>
                  <a:pt x="153110" y="557340"/>
                  <a:pt x="155116" y="573406"/>
                  <a:pt x="165370" y="583660"/>
                </a:cubicBezTo>
                <a:cubicBezTo>
                  <a:pt x="178739" y="597029"/>
                  <a:pt x="197480" y="603661"/>
                  <a:pt x="214008" y="612843"/>
                </a:cubicBezTo>
                <a:cubicBezTo>
                  <a:pt x="250470" y="633100"/>
                  <a:pt x="268565" y="639548"/>
                  <a:pt x="311285" y="651754"/>
                </a:cubicBezTo>
                <a:cubicBezTo>
                  <a:pt x="479217" y="699735"/>
                  <a:pt x="310376" y="649300"/>
                  <a:pt x="447472" y="680937"/>
                </a:cubicBezTo>
                <a:cubicBezTo>
                  <a:pt x="470474" y="686245"/>
                  <a:pt x="492792" y="694181"/>
                  <a:pt x="515566" y="700392"/>
                </a:cubicBezTo>
                <a:cubicBezTo>
                  <a:pt x="528464" y="703910"/>
                  <a:pt x="541241" y="708229"/>
                  <a:pt x="554476" y="710120"/>
                </a:cubicBezTo>
                <a:cubicBezTo>
                  <a:pt x="626147" y="720359"/>
                  <a:pt x="730097" y="724169"/>
                  <a:pt x="797668" y="729575"/>
                </a:cubicBezTo>
                <a:cubicBezTo>
                  <a:pt x="830151" y="732174"/>
                  <a:pt x="862536" y="735892"/>
                  <a:pt x="894944" y="739303"/>
                </a:cubicBezTo>
                <a:cubicBezTo>
                  <a:pt x="924145" y="742377"/>
                  <a:pt x="953205" y="746938"/>
                  <a:pt x="982493" y="749030"/>
                </a:cubicBezTo>
                <a:cubicBezTo>
                  <a:pt x="1044030" y="753425"/>
                  <a:pt x="1105710" y="755515"/>
                  <a:pt x="1167319" y="758758"/>
                </a:cubicBezTo>
                <a:cubicBezTo>
                  <a:pt x="1398653" y="735624"/>
                  <a:pt x="1110312" y="762365"/>
                  <a:pt x="1536970" y="739303"/>
                </a:cubicBezTo>
                <a:cubicBezTo>
                  <a:pt x="1669378" y="732146"/>
                  <a:pt x="1582220" y="728325"/>
                  <a:pt x="1721795" y="710120"/>
                </a:cubicBezTo>
                <a:cubicBezTo>
                  <a:pt x="1763718" y="704652"/>
                  <a:pt x="1806102" y="703635"/>
                  <a:pt x="1848255" y="700392"/>
                </a:cubicBezTo>
                <a:cubicBezTo>
                  <a:pt x="1864468" y="697149"/>
                  <a:pt x="1880942" y="695014"/>
                  <a:pt x="1896893" y="690664"/>
                </a:cubicBezTo>
                <a:cubicBezTo>
                  <a:pt x="1916678" y="685268"/>
                  <a:pt x="1955259" y="671209"/>
                  <a:pt x="1955259" y="671209"/>
                </a:cubicBezTo>
                <a:cubicBezTo>
                  <a:pt x="1980001" y="646468"/>
                  <a:pt x="1974366" y="648002"/>
                  <a:pt x="2013625" y="632298"/>
                </a:cubicBezTo>
                <a:cubicBezTo>
                  <a:pt x="2032666" y="624682"/>
                  <a:pt x="2054927" y="624218"/>
                  <a:pt x="2071991" y="612843"/>
                </a:cubicBezTo>
                <a:cubicBezTo>
                  <a:pt x="2081719" y="606358"/>
                  <a:pt x="2090382" y="597885"/>
                  <a:pt x="2101174" y="593388"/>
                </a:cubicBezTo>
                <a:cubicBezTo>
                  <a:pt x="2129569" y="581557"/>
                  <a:pt x="2188723" y="564205"/>
                  <a:pt x="2188723" y="564205"/>
                </a:cubicBezTo>
                <a:cubicBezTo>
                  <a:pt x="2235901" y="517027"/>
                  <a:pt x="2212372" y="535469"/>
                  <a:pt x="2256817" y="505839"/>
                </a:cubicBezTo>
                <a:cubicBezTo>
                  <a:pt x="2260059" y="492869"/>
                  <a:pt x="2262871" y="479783"/>
                  <a:pt x="2266544" y="466928"/>
                </a:cubicBezTo>
                <a:cubicBezTo>
                  <a:pt x="2277297" y="429290"/>
                  <a:pt x="2290864" y="432882"/>
                  <a:pt x="2286000" y="418290"/>
                </a:cubicBezTo>
                <a:close/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57828" y="520239"/>
            <a:ext cx="38892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Same as decision tree except</a:t>
            </a:r>
          </a:p>
          <a:p>
            <a:r>
              <a:rPr lang="en-US" sz="2200" dirty="0"/>
              <a:t>we pass </a:t>
            </a:r>
            <a:r>
              <a:rPr lang="en-US" sz="2200" dirty="0" err="1"/>
              <a:t>max_features</a:t>
            </a:r>
            <a:r>
              <a:rPr lang="en-US" sz="2200" dirty="0"/>
              <a:t> to</a:t>
            </a:r>
            <a:br>
              <a:rPr lang="en-US" sz="2200" dirty="0"/>
            </a:br>
            <a:r>
              <a:rPr lang="en-US" sz="2200" dirty="0" err="1"/>
              <a:t>RFbestsplit</a:t>
            </a:r>
            <a:r>
              <a:rPr lang="en-US" sz="2200" dirty="0"/>
              <a:t>()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7800995" y="1021021"/>
            <a:ext cx="376209" cy="544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304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659A3A-D518-5449-B4E4-6BAE7F1E6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70" y="1209485"/>
            <a:ext cx="9313869" cy="544710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51973"/>
            <a:ext cx="10515600" cy="1325563"/>
          </a:xfrm>
        </p:spPr>
        <p:txBody>
          <a:bodyPr/>
          <a:lstStyle/>
          <a:p>
            <a:r>
              <a:rPr lang="en-US" dirty="0"/>
              <a:t>Finding best split in decision node in RF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26450" y="2359607"/>
            <a:ext cx="41518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Pick, say, 11 not all possible X</a:t>
            </a:r>
          </a:p>
          <a:p>
            <a:r>
              <a:rPr lang="en-US" sz="2200" dirty="0"/>
              <a:t>values. We get better generality</a:t>
            </a:r>
          </a:p>
          <a:p>
            <a:r>
              <a:rPr lang="en-US" sz="2200" dirty="0"/>
              <a:t>and code is much faster!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H="1" flipV="1">
            <a:off x="6909170" y="2784435"/>
            <a:ext cx="1127390" cy="9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040158" y="5096279"/>
            <a:ext cx="3982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Should pick midpoint between</a:t>
            </a:r>
          </a:p>
          <a:p>
            <a:r>
              <a:rPr lang="en-US" sz="2200" dirty="0"/>
              <a:t>split value and next smallest X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6587836" y="5320145"/>
            <a:ext cx="1452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040158" y="1821318"/>
            <a:ext cx="34753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Only diff with decision tree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H="1">
            <a:off x="6041694" y="2040116"/>
            <a:ext cx="2040517" cy="123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718E5A68-8F38-8E46-A5E9-D6F31BF7B02D}"/>
              </a:ext>
            </a:extLst>
          </p:cNvPr>
          <p:cNvSpPr/>
          <p:nvPr/>
        </p:nvSpPr>
        <p:spPr>
          <a:xfrm>
            <a:off x="203200" y="1960880"/>
            <a:ext cx="5709264" cy="741680"/>
          </a:xfrm>
          <a:custGeom>
            <a:avLst/>
            <a:gdLst>
              <a:gd name="connsiteX0" fmla="*/ 152400 w 5598160"/>
              <a:gd name="connsiteY0" fmla="*/ 71120 h 741680"/>
              <a:gd name="connsiteX1" fmla="*/ 81280 w 5598160"/>
              <a:gd name="connsiteY1" fmla="*/ 101600 h 741680"/>
              <a:gd name="connsiteX2" fmla="*/ 50800 w 5598160"/>
              <a:gd name="connsiteY2" fmla="*/ 111760 h 741680"/>
              <a:gd name="connsiteX3" fmla="*/ 30480 w 5598160"/>
              <a:gd name="connsiteY3" fmla="*/ 172720 h 741680"/>
              <a:gd name="connsiteX4" fmla="*/ 0 w 5598160"/>
              <a:gd name="connsiteY4" fmla="*/ 396240 h 741680"/>
              <a:gd name="connsiteX5" fmla="*/ 10160 w 5598160"/>
              <a:gd name="connsiteY5" fmla="*/ 579120 h 741680"/>
              <a:gd name="connsiteX6" fmla="*/ 20320 w 5598160"/>
              <a:gd name="connsiteY6" fmla="*/ 609600 h 741680"/>
              <a:gd name="connsiteX7" fmla="*/ 50800 w 5598160"/>
              <a:gd name="connsiteY7" fmla="*/ 640080 h 741680"/>
              <a:gd name="connsiteX8" fmla="*/ 71120 w 5598160"/>
              <a:gd name="connsiteY8" fmla="*/ 670560 h 741680"/>
              <a:gd name="connsiteX9" fmla="*/ 182880 w 5598160"/>
              <a:gd name="connsiteY9" fmla="*/ 690880 h 741680"/>
              <a:gd name="connsiteX10" fmla="*/ 508000 w 5598160"/>
              <a:gd name="connsiteY10" fmla="*/ 680720 h 741680"/>
              <a:gd name="connsiteX11" fmla="*/ 660400 w 5598160"/>
              <a:gd name="connsiteY11" fmla="*/ 670560 h 741680"/>
              <a:gd name="connsiteX12" fmla="*/ 934720 w 5598160"/>
              <a:gd name="connsiteY12" fmla="*/ 680720 h 741680"/>
              <a:gd name="connsiteX13" fmla="*/ 1371600 w 5598160"/>
              <a:gd name="connsiteY13" fmla="*/ 690880 h 741680"/>
              <a:gd name="connsiteX14" fmla="*/ 1595120 w 5598160"/>
              <a:gd name="connsiteY14" fmla="*/ 711200 h 741680"/>
              <a:gd name="connsiteX15" fmla="*/ 1686560 w 5598160"/>
              <a:gd name="connsiteY15" fmla="*/ 721360 h 741680"/>
              <a:gd name="connsiteX16" fmla="*/ 1838960 w 5598160"/>
              <a:gd name="connsiteY16" fmla="*/ 741680 h 741680"/>
              <a:gd name="connsiteX17" fmla="*/ 2397760 w 5598160"/>
              <a:gd name="connsiteY17" fmla="*/ 731520 h 741680"/>
              <a:gd name="connsiteX18" fmla="*/ 2479040 w 5598160"/>
              <a:gd name="connsiteY18" fmla="*/ 711200 h 741680"/>
              <a:gd name="connsiteX19" fmla="*/ 2540000 w 5598160"/>
              <a:gd name="connsiteY19" fmla="*/ 690880 h 741680"/>
              <a:gd name="connsiteX20" fmla="*/ 2600960 w 5598160"/>
              <a:gd name="connsiteY20" fmla="*/ 670560 h 741680"/>
              <a:gd name="connsiteX21" fmla="*/ 2631440 w 5598160"/>
              <a:gd name="connsiteY21" fmla="*/ 660400 h 741680"/>
              <a:gd name="connsiteX22" fmla="*/ 2733040 w 5598160"/>
              <a:gd name="connsiteY22" fmla="*/ 640080 h 741680"/>
              <a:gd name="connsiteX23" fmla="*/ 2773680 w 5598160"/>
              <a:gd name="connsiteY23" fmla="*/ 629920 h 741680"/>
              <a:gd name="connsiteX24" fmla="*/ 2844800 w 5598160"/>
              <a:gd name="connsiteY24" fmla="*/ 619760 h 741680"/>
              <a:gd name="connsiteX25" fmla="*/ 2976880 w 5598160"/>
              <a:gd name="connsiteY25" fmla="*/ 599440 h 741680"/>
              <a:gd name="connsiteX26" fmla="*/ 3037840 w 5598160"/>
              <a:gd name="connsiteY26" fmla="*/ 589280 h 741680"/>
              <a:gd name="connsiteX27" fmla="*/ 3169920 w 5598160"/>
              <a:gd name="connsiteY27" fmla="*/ 579120 h 741680"/>
              <a:gd name="connsiteX28" fmla="*/ 3281680 w 5598160"/>
              <a:gd name="connsiteY28" fmla="*/ 568960 h 741680"/>
              <a:gd name="connsiteX29" fmla="*/ 3799840 w 5598160"/>
              <a:gd name="connsiteY29" fmla="*/ 538480 h 741680"/>
              <a:gd name="connsiteX30" fmla="*/ 5161280 w 5598160"/>
              <a:gd name="connsiteY30" fmla="*/ 518160 h 741680"/>
              <a:gd name="connsiteX31" fmla="*/ 5232400 w 5598160"/>
              <a:gd name="connsiteY31" fmla="*/ 497840 h 741680"/>
              <a:gd name="connsiteX32" fmla="*/ 5293360 w 5598160"/>
              <a:gd name="connsiteY32" fmla="*/ 477520 h 741680"/>
              <a:gd name="connsiteX33" fmla="*/ 5384800 w 5598160"/>
              <a:gd name="connsiteY33" fmla="*/ 447040 h 741680"/>
              <a:gd name="connsiteX34" fmla="*/ 5445760 w 5598160"/>
              <a:gd name="connsiteY34" fmla="*/ 416560 h 741680"/>
              <a:gd name="connsiteX35" fmla="*/ 5506720 w 5598160"/>
              <a:gd name="connsiteY35" fmla="*/ 396240 h 741680"/>
              <a:gd name="connsiteX36" fmla="*/ 5527040 w 5598160"/>
              <a:gd name="connsiteY36" fmla="*/ 365760 h 741680"/>
              <a:gd name="connsiteX37" fmla="*/ 5557520 w 5598160"/>
              <a:gd name="connsiteY37" fmla="*/ 335280 h 741680"/>
              <a:gd name="connsiteX38" fmla="*/ 5577840 w 5598160"/>
              <a:gd name="connsiteY38" fmla="*/ 274320 h 741680"/>
              <a:gd name="connsiteX39" fmla="*/ 5588000 w 5598160"/>
              <a:gd name="connsiteY39" fmla="*/ 243840 h 741680"/>
              <a:gd name="connsiteX40" fmla="*/ 5598160 w 5598160"/>
              <a:gd name="connsiteY40" fmla="*/ 213360 h 741680"/>
              <a:gd name="connsiteX41" fmla="*/ 5577840 w 5598160"/>
              <a:gd name="connsiteY41" fmla="*/ 121920 h 741680"/>
              <a:gd name="connsiteX42" fmla="*/ 5547360 w 5598160"/>
              <a:gd name="connsiteY42" fmla="*/ 101600 h 741680"/>
              <a:gd name="connsiteX43" fmla="*/ 5476240 w 5598160"/>
              <a:gd name="connsiteY43" fmla="*/ 71120 h 741680"/>
              <a:gd name="connsiteX44" fmla="*/ 5364480 w 5598160"/>
              <a:gd name="connsiteY44" fmla="*/ 30480 h 741680"/>
              <a:gd name="connsiteX45" fmla="*/ 5334000 w 5598160"/>
              <a:gd name="connsiteY45" fmla="*/ 20320 h 741680"/>
              <a:gd name="connsiteX46" fmla="*/ 5273040 w 5598160"/>
              <a:gd name="connsiteY46" fmla="*/ 10160 h 741680"/>
              <a:gd name="connsiteX47" fmla="*/ 4866640 w 5598160"/>
              <a:gd name="connsiteY47" fmla="*/ 20320 h 741680"/>
              <a:gd name="connsiteX48" fmla="*/ 4663440 w 5598160"/>
              <a:gd name="connsiteY48" fmla="*/ 10160 h 741680"/>
              <a:gd name="connsiteX49" fmla="*/ 4368800 w 5598160"/>
              <a:gd name="connsiteY49" fmla="*/ 0 h 741680"/>
              <a:gd name="connsiteX50" fmla="*/ 3810000 w 5598160"/>
              <a:gd name="connsiteY50" fmla="*/ 10160 h 741680"/>
              <a:gd name="connsiteX51" fmla="*/ 3373120 w 5598160"/>
              <a:gd name="connsiteY51" fmla="*/ 20320 h 741680"/>
              <a:gd name="connsiteX52" fmla="*/ 2580640 w 5598160"/>
              <a:gd name="connsiteY52" fmla="*/ 10160 h 741680"/>
              <a:gd name="connsiteX53" fmla="*/ 1788160 w 5598160"/>
              <a:gd name="connsiteY53" fmla="*/ 20320 h 741680"/>
              <a:gd name="connsiteX54" fmla="*/ 1493520 w 5598160"/>
              <a:gd name="connsiteY54" fmla="*/ 40640 h 741680"/>
              <a:gd name="connsiteX55" fmla="*/ 1310640 w 5598160"/>
              <a:gd name="connsiteY55" fmla="*/ 50800 h 741680"/>
              <a:gd name="connsiteX56" fmla="*/ 995680 w 5598160"/>
              <a:gd name="connsiteY56" fmla="*/ 71120 h 741680"/>
              <a:gd name="connsiteX57" fmla="*/ 914400 w 5598160"/>
              <a:gd name="connsiteY57" fmla="*/ 81280 h 741680"/>
              <a:gd name="connsiteX58" fmla="*/ 619760 w 5598160"/>
              <a:gd name="connsiteY58" fmla="*/ 71120 h 741680"/>
              <a:gd name="connsiteX59" fmla="*/ 548640 w 5598160"/>
              <a:gd name="connsiteY59" fmla="*/ 60960 h 741680"/>
              <a:gd name="connsiteX60" fmla="*/ 152400 w 5598160"/>
              <a:gd name="connsiteY60" fmla="*/ 71120 h 74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598160" h="741680">
                <a:moveTo>
                  <a:pt x="152400" y="71120"/>
                </a:moveTo>
                <a:cubicBezTo>
                  <a:pt x="74507" y="77893"/>
                  <a:pt x="105227" y="92021"/>
                  <a:pt x="81280" y="101600"/>
                </a:cubicBezTo>
                <a:cubicBezTo>
                  <a:pt x="71336" y="105577"/>
                  <a:pt x="57025" y="103045"/>
                  <a:pt x="50800" y="111760"/>
                </a:cubicBezTo>
                <a:cubicBezTo>
                  <a:pt x="38350" y="129189"/>
                  <a:pt x="34001" y="151592"/>
                  <a:pt x="30480" y="172720"/>
                </a:cubicBezTo>
                <a:cubicBezTo>
                  <a:pt x="4565" y="328212"/>
                  <a:pt x="14260" y="253644"/>
                  <a:pt x="0" y="396240"/>
                </a:cubicBezTo>
                <a:cubicBezTo>
                  <a:pt x="3387" y="457200"/>
                  <a:pt x="4372" y="518341"/>
                  <a:pt x="10160" y="579120"/>
                </a:cubicBezTo>
                <a:cubicBezTo>
                  <a:pt x="11175" y="589781"/>
                  <a:pt x="14379" y="600689"/>
                  <a:pt x="20320" y="609600"/>
                </a:cubicBezTo>
                <a:cubicBezTo>
                  <a:pt x="28290" y="621555"/>
                  <a:pt x="41602" y="629042"/>
                  <a:pt x="50800" y="640080"/>
                </a:cubicBezTo>
                <a:cubicBezTo>
                  <a:pt x="58617" y="649461"/>
                  <a:pt x="60518" y="664502"/>
                  <a:pt x="71120" y="670560"/>
                </a:cubicBezTo>
                <a:cubicBezTo>
                  <a:pt x="76967" y="673901"/>
                  <a:pt x="182609" y="690835"/>
                  <a:pt x="182880" y="690880"/>
                </a:cubicBezTo>
                <a:lnTo>
                  <a:pt x="508000" y="680720"/>
                </a:lnTo>
                <a:cubicBezTo>
                  <a:pt x="558867" y="678555"/>
                  <a:pt x="609487" y="670560"/>
                  <a:pt x="660400" y="670560"/>
                </a:cubicBezTo>
                <a:cubicBezTo>
                  <a:pt x="751903" y="670560"/>
                  <a:pt x="843255" y="678107"/>
                  <a:pt x="934720" y="680720"/>
                </a:cubicBezTo>
                <a:lnTo>
                  <a:pt x="1371600" y="690880"/>
                </a:lnTo>
                <a:cubicBezTo>
                  <a:pt x="1585135" y="714606"/>
                  <a:pt x="1319854" y="686176"/>
                  <a:pt x="1595120" y="711200"/>
                </a:cubicBezTo>
                <a:cubicBezTo>
                  <a:pt x="1625662" y="713977"/>
                  <a:pt x="1656102" y="717777"/>
                  <a:pt x="1686560" y="721360"/>
                </a:cubicBezTo>
                <a:cubicBezTo>
                  <a:pt x="1760965" y="730114"/>
                  <a:pt x="1767681" y="731497"/>
                  <a:pt x="1838960" y="741680"/>
                </a:cubicBezTo>
                <a:cubicBezTo>
                  <a:pt x="2025227" y="738293"/>
                  <a:pt x="2211673" y="740381"/>
                  <a:pt x="2397760" y="731520"/>
                </a:cubicBezTo>
                <a:cubicBezTo>
                  <a:pt x="2425656" y="730192"/>
                  <a:pt x="2452187" y="718872"/>
                  <a:pt x="2479040" y="711200"/>
                </a:cubicBezTo>
                <a:cubicBezTo>
                  <a:pt x="2499635" y="705316"/>
                  <a:pt x="2519680" y="697653"/>
                  <a:pt x="2540000" y="690880"/>
                </a:cubicBezTo>
                <a:lnTo>
                  <a:pt x="2600960" y="670560"/>
                </a:lnTo>
                <a:cubicBezTo>
                  <a:pt x="2611120" y="667173"/>
                  <a:pt x="2620938" y="662500"/>
                  <a:pt x="2631440" y="660400"/>
                </a:cubicBezTo>
                <a:lnTo>
                  <a:pt x="2733040" y="640080"/>
                </a:lnTo>
                <a:cubicBezTo>
                  <a:pt x="2746694" y="637154"/>
                  <a:pt x="2759942" y="632418"/>
                  <a:pt x="2773680" y="629920"/>
                </a:cubicBezTo>
                <a:cubicBezTo>
                  <a:pt x="2797241" y="625636"/>
                  <a:pt x="2821093" y="623147"/>
                  <a:pt x="2844800" y="619760"/>
                </a:cubicBezTo>
                <a:cubicBezTo>
                  <a:pt x="2911808" y="597424"/>
                  <a:pt x="2851153" y="615156"/>
                  <a:pt x="2976880" y="599440"/>
                </a:cubicBezTo>
                <a:cubicBezTo>
                  <a:pt x="2997321" y="596885"/>
                  <a:pt x="3017353" y="591437"/>
                  <a:pt x="3037840" y="589280"/>
                </a:cubicBezTo>
                <a:cubicBezTo>
                  <a:pt x="3081754" y="584657"/>
                  <a:pt x="3125916" y="582787"/>
                  <a:pt x="3169920" y="579120"/>
                </a:cubicBezTo>
                <a:lnTo>
                  <a:pt x="3281680" y="568960"/>
                </a:lnTo>
                <a:cubicBezTo>
                  <a:pt x="3489873" y="527321"/>
                  <a:pt x="3274708" y="567654"/>
                  <a:pt x="3799840" y="538480"/>
                </a:cubicBezTo>
                <a:cubicBezTo>
                  <a:pt x="4374983" y="506528"/>
                  <a:pt x="3921668" y="528846"/>
                  <a:pt x="5161280" y="518160"/>
                </a:cubicBezTo>
                <a:cubicBezTo>
                  <a:pt x="5263714" y="484015"/>
                  <a:pt x="5104825" y="536112"/>
                  <a:pt x="5232400" y="497840"/>
                </a:cubicBezTo>
                <a:cubicBezTo>
                  <a:pt x="5252916" y="491685"/>
                  <a:pt x="5273040" y="484293"/>
                  <a:pt x="5293360" y="477520"/>
                </a:cubicBezTo>
                <a:lnTo>
                  <a:pt x="5384800" y="447040"/>
                </a:lnTo>
                <a:cubicBezTo>
                  <a:pt x="5495960" y="409987"/>
                  <a:pt x="5327587" y="469081"/>
                  <a:pt x="5445760" y="416560"/>
                </a:cubicBezTo>
                <a:cubicBezTo>
                  <a:pt x="5465333" y="407861"/>
                  <a:pt x="5506720" y="396240"/>
                  <a:pt x="5506720" y="396240"/>
                </a:cubicBezTo>
                <a:cubicBezTo>
                  <a:pt x="5513493" y="386080"/>
                  <a:pt x="5519223" y="375141"/>
                  <a:pt x="5527040" y="365760"/>
                </a:cubicBezTo>
                <a:cubicBezTo>
                  <a:pt x="5536238" y="354722"/>
                  <a:pt x="5550542" y="347840"/>
                  <a:pt x="5557520" y="335280"/>
                </a:cubicBezTo>
                <a:cubicBezTo>
                  <a:pt x="5567922" y="316556"/>
                  <a:pt x="5571067" y="294640"/>
                  <a:pt x="5577840" y="274320"/>
                </a:cubicBezTo>
                <a:lnTo>
                  <a:pt x="5588000" y="243840"/>
                </a:lnTo>
                <a:lnTo>
                  <a:pt x="5598160" y="213360"/>
                </a:lnTo>
                <a:cubicBezTo>
                  <a:pt x="5598056" y="212736"/>
                  <a:pt x="5588371" y="135084"/>
                  <a:pt x="5577840" y="121920"/>
                </a:cubicBezTo>
                <a:cubicBezTo>
                  <a:pt x="5570212" y="112385"/>
                  <a:pt x="5557962" y="107658"/>
                  <a:pt x="5547360" y="101600"/>
                </a:cubicBezTo>
                <a:cubicBezTo>
                  <a:pt x="5501949" y="75651"/>
                  <a:pt x="5517689" y="86663"/>
                  <a:pt x="5476240" y="71120"/>
                </a:cubicBezTo>
                <a:cubicBezTo>
                  <a:pt x="5363140" y="28708"/>
                  <a:pt x="5492553" y="73171"/>
                  <a:pt x="5364480" y="30480"/>
                </a:cubicBezTo>
                <a:cubicBezTo>
                  <a:pt x="5354320" y="27093"/>
                  <a:pt x="5344564" y="22081"/>
                  <a:pt x="5334000" y="20320"/>
                </a:cubicBezTo>
                <a:lnTo>
                  <a:pt x="5273040" y="10160"/>
                </a:lnTo>
                <a:cubicBezTo>
                  <a:pt x="5137573" y="13547"/>
                  <a:pt x="5002149" y="20320"/>
                  <a:pt x="4866640" y="20320"/>
                </a:cubicBezTo>
                <a:cubicBezTo>
                  <a:pt x="4798822" y="20320"/>
                  <a:pt x="4731202" y="12926"/>
                  <a:pt x="4663440" y="10160"/>
                </a:cubicBezTo>
                <a:lnTo>
                  <a:pt x="4368800" y="0"/>
                </a:lnTo>
                <a:lnTo>
                  <a:pt x="3810000" y="10160"/>
                </a:lnTo>
                <a:cubicBezTo>
                  <a:pt x="3664364" y="13132"/>
                  <a:pt x="3518786" y="20320"/>
                  <a:pt x="3373120" y="20320"/>
                </a:cubicBezTo>
                <a:cubicBezTo>
                  <a:pt x="3108938" y="20320"/>
                  <a:pt x="2844800" y="13547"/>
                  <a:pt x="2580640" y="10160"/>
                </a:cubicBezTo>
                <a:lnTo>
                  <a:pt x="1788160" y="20320"/>
                </a:lnTo>
                <a:cubicBezTo>
                  <a:pt x="1689752" y="23079"/>
                  <a:pt x="1591815" y="35179"/>
                  <a:pt x="1493520" y="40640"/>
                </a:cubicBezTo>
                <a:lnTo>
                  <a:pt x="1310640" y="50800"/>
                </a:lnTo>
                <a:cubicBezTo>
                  <a:pt x="1153129" y="77052"/>
                  <a:pt x="1323612" y="51245"/>
                  <a:pt x="995680" y="71120"/>
                </a:cubicBezTo>
                <a:cubicBezTo>
                  <a:pt x="968426" y="72772"/>
                  <a:pt x="941493" y="77893"/>
                  <a:pt x="914400" y="81280"/>
                </a:cubicBezTo>
                <a:cubicBezTo>
                  <a:pt x="816187" y="77893"/>
                  <a:pt x="717880" y="76571"/>
                  <a:pt x="619760" y="71120"/>
                </a:cubicBezTo>
                <a:cubicBezTo>
                  <a:pt x="595850" y="69792"/>
                  <a:pt x="572583" y="61439"/>
                  <a:pt x="548640" y="60960"/>
                </a:cubicBezTo>
                <a:cubicBezTo>
                  <a:pt x="403042" y="58048"/>
                  <a:pt x="230293" y="64347"/>
                  <a:pt x="152400" y="71120"/>
                </a:cubicBezTo>
                <a:close/>
              </a:path>
            </a:pathLst>
          </a:custGeom>
          <a:noFill/>
          <a:ln w="2540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0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RF prediction (ESLII p588)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doesn’t use all information to make best prediction</a:t>
            </a:r>
          </a:p>
          <a:p>
            <a:r>
              <a:rPr lang="en-US" dirty="0"/>
              <a:t>Should use weighted averages / votes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4071"/>
            <a:ext cx="12192000" cy="187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71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CBC52A9-1F25-DD4F-B9F3-AD97E679E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319" y="1584257"/>
            <a:ext cx="6642100" cy="25019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prediction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4419" y="265186"/>
            <a:ext cx="3900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Weighted average of y values</a:t>
            </a:r>
          </a:p>
          <a:p>
            <a:r>
              <a:rPr lang="en-US" sz="2200" dirty="0"/>
              <a:t>among the leaves reached by</a:t>
            </a:r>
          </a:p>
          <a:p>
            <a:r>
              <a:rPr lang="en-US" sz="2200" dirty="0"/>
              <a:t>running x down each tree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062" y="5342781"/>
            <a:ext cx="48333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Count all y votes among the leaves</a:t>
            </a:r>
          </a:p>
          <a:p>
            <a:r>
              <a:rPr lang="en-US" sz="2200" dirty="0"/>
              <a:t>reached by running x down each tree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51413" y="914400"/>
            <a:ext cx="11181144" cy="4433104"/>
          </a:xfrm>
          <a:prstGeom prst="line">
            <a:avLst/>
          </a:prstGeom>
          <a:ln>
            <a:solidFill>
              <a:schemeClr val="accent3">
                <a:alpha val="77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3E375C6-2D02-E443-A15C-20B93F6B7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258" y="3487266"/>
            <a:ext cx="6951615" cy="329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5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096"/>
          </a:xfrm>
        </p:spPr>
        <p:txBody>
          <a:bodyPr>
            <a:normAutofit/>
          </a:bodyPr>
          <a:lstStyle/>
          <a:p>
            <a:r>
              <a:rPr lang="en-US" dirty="0"/>
              <a:t>Extremely randomized trees </a:t>
            </a:r>
            <a:r>
              <a:rPr lang="en-US" sz="3000" dirty="0"/>
              <a:t>(</a:t>
            </a:r>
            <a:r>
              <a:rPr lang="en-US" sz="3000" dirty="0" err="1"/>
              <a:t>Geurts</a:t>
            </a:r>
            <a:r>
              <a:rPr lang="en-US" sz="3000" dirty="0"/>
              <a:t> </a:t>
            </a:r>
            <a:r>
              <a:rPr lang="en-US" sz="3000" i="1" dirty="0"/>
              <a:t>et al </a:t>
            </a:r>
            <a:r>
              <a:rPr lang="en-US" sz="3000" dirty="0"/>
              <a:t>2006)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0222"/>
                <a:ext cx="10825264" cy="525265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variable/value pair is highly sensitive to the training set, and responsible for much of the error rate</a:t>
                </a:r>
              </a:p>
              <a:p>
                <a:r>
                  <a:rPr lang="en-US" dirty="0"/>
                  <a:t>“</a:t>
                </a:r>
                <a:r>
                  <a:rPr lang="en-US" i="1" dirty="0"/>
                  <a:t>The optimal cut-point was shown to depend very strongly on the particular learning sample used…this cut-point variance appeared to be responsible for a significant part of the error rates of tree-based methods.</a:t>
                </a:r>
                <a:r>
                  <a:rPr lang="en-US" dirty="0"/>
                  <a:t>”</a:t>
                </a:r>
              </a:p>
              <a:p>
                <a:r>
                  <a:rPr lang="en-US" dirty="0" err="1"/>
                  <a:t>Geurts</a:t>
                </a:r>
                <a:r>
                  <a:rPr lang="en-US" dirty="0"/>
                  <a:t> wondered if more randomness could reduce variance further</a:t>
                </a:r>
              </a:p>
              <a:p>
                <a:r>
                  <a:rPr lang="en-US" dirty="0"/>
                  <a:t>Pick random split value in min(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[:,j]) .. max(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[:,j]), ignoring individual </a:t>
                </a:r>
                <a:r>
                  <a:rPr lang="en-US" dirty="0" err="1"/>
                  <a:t>X_j</a:t>
                </a:r>
                <a:r>
                  <a:rPr lang="en-US" dirty="0"/>
                  <a:t> values!</a:t>
                </a:r>
              </a:p>
              <a:p>
                <a:r>
                  <a:rPr lang="en-US" dirty="0"/>
                  <a:t>Like RF, select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variables and choose </a:t>
                </a:r>
                <a:r>
                  <a:rPr lang="en-US" dirty="0" err="1"/>
                  <a:t>var</a:t>
                </a:r>
                <a:r>
                  <a:rPr lang="en-US" dirty="0"/>
                  <a:t>/value with lowest loss</a:t>
                </a:r>
              </a:p>
              <a:p>
                <a:r>
                  <a:rPr lang="en-US" dirty="0"/>
                  <a:t>Fits using entire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training set, not bootstrap and not subsample</a:t>
                </a:r>
                <a:br>
                  <a:rPr lang="en-US" dirty="0"/>
                </a:br>
                <a:r>
                  <a:rPr lang="en-US" dirty="0"/>
                  <a:t>(trying to increase accuracy of prediction/decrease noise)</a:t>
                </a:r>
              </a:p>
              <a:p>
                <a:r>
                  <a:rPr lang="en-US" dirty="0"/>
                  <a:t>Our use of just 11 (not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candidate values in the project is similar</a:t>
                </a:r>
                <a:br>
                  <a:rPr lang="en-US" dirty="0"/>
                </a:br>
                <a:r>
                  <a:rPr lang="en-US" dirty="0"/>
                  <a:t>(an effort to reduce variance and increase speed)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0222"/>
                <a:ext cx="10825264" cy="5252652"/>
              </a:xfrm>
              <a:blipFill>
                <a:blip r:embed="rId2"/>
                <a:stretch>
                  <a:fillRect l="-821" t="-3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617542" y="2720193"/>
            <a:ext cx="6281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dirty="0">
                <a:hlinkClick r:id="rId3"/>
              </a:rPr>
              <a:t>https://link.springer.com/article/10.1007/s10994-006-6226-1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4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C7477-7261-2E41-8E76-F9F802B9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advantages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04E95A-89D4-0640-AC0C-B82CD7E63B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4595"/>
                <a:ext cx="10515600" cy="463236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Ensemble of decision trees trained on different bootstraps that sometimes forgetting about features during training</a:t>
                </a:r>
              </a:p>
              <a:p>
                <a:r>
                  <a:rPr lang="en-US" dirty="0"/>
                  <a:t>Prediction is ensemble average or majority vote (weighted)</a:t>
                </a:r>
              </a:p>
              <a:p>
                <a:r>
                  <a:rPr lang="en-US" dirty="0"/>
                  <a:t>Easy to understand, efficient, excellent accuracy, interpretable</a:t>
                </a:r>
              </a:p>
              <a:p>
                <a:r>
                  <a:rPr lang="en-US" dirty="0"/>
                  <a:t>Very little tuning is required</a:t>
                </a:r>
              </a:p>
              <a:p>
                <a:r>
                  <a:rPr lang="en-US" dirty="0"/>
                  <a:t>Gracefully </a:t>
                </a:r>
                <a:r>
                  <a:rPr lang="en-US"/>
                  <a:t>handles label-encoded categorical </a:t>
                </a:r>
                <a:r>
                  <a:rPr lang="en-US" dirty="0"/>
                  <a:t>variables, no need to normalize numerical variables</a:t>
                </a:r>
              </a:p>
              <a:p>
                <a:r>
                  <a:rPr lang="en-US" dirty="0"/>
                  <a:t>Robust to noise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nonpredictive variables</a:t>
                </a:r>
              </a:p>
              <a:p>
                <a:r>
                  <a:rPr lang="en-US" dirty="0"/>
                  <a:t>Built-in out of bag validation sets</a:t>
                </a:r>
              </a:p>
              <a:p>
                <a:r>
                  <a:rPr lang="en-US" dirty="0"/>
                  <a:t>Negative: cannot extrapolate beyond support data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04E95A-89D4-0640-AC0C-B82CD7E63B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4595"/>
                <a:ext cx="10515600" cy="4632368"/>
              </a:xfrm>
              <a:blipFill>
                <a:blip r:embed="rId2"/>
                <a:stretch>
                  <a:fillRect l="-1086" t="-3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60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B1787-FDD4-3148-8298-10ABD1892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Decision tree SF house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49064-84A0-1D47-9C4E-CEE9096AC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estate agent builds house price model in their head by visiting lots of houses in SF</a:t>
            </a:r>
          </a:p>
          <a:p>
            <a:r>
              <a:rPr lang="en-US" dirty="0"/>
              <a:t>Increase generality by averaging, say, all houses in each neighborhood: averaging smooths out variation in answers (shortening tree or increase node size)</a:t>
            </a:r>
          </a:p>
          <a:p>
            <a:r>
              <a:rPr lang="en-US" dirty="0"/>
              <a:t>The cost: less precise house predictions</a:t>
            </a:r>
          </a:p>
          <a:p>
            <a:r>
              <a:rPr lang="en-US" dirty="0"/>
              <a:t>Hmm…can we think of another way to average w/o introducing bias?</a:t>
            </a:r>
          </a:p>
        </p:txBody>
      </p:sp>
    </p:spTree>
    <p:extLst>
      <p:ext uri="{BB962C8B-B14F-4D97-AF65-F5344CB8AC3E}">
        <p14:creationId xmlns:p14="http://schemas.microsoft.com/office/powerpoint/2010/main" val="219956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E4E59-04DA-D544-A28C-A91539A77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1109"/>
          </a:xfrm>
        </p:spPr>
        <p:txBody>
          <a:bodyPr/>
          <a:lstStyle/>
          <a:p>
            <a:r>
              <a:rPr lang="en-US" dirty="0"/>
              <a:t>How can we increase generality?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BCDEA-6296-554D-B902-3F9E936DE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19200"/>
            <a:ext cx="10376339" cy="5012267"/>
          </a:xfrm>
        </p:spPr>
        <p:txBody>
          <a:bodyPr>
            <a:normAutofit/>
          </a:bodyPr>
          <a:lstStyle/>
          <a:p>
            <a:r>
              <a:rPr lang="en-US" b="1" dirty="0"/>
              <a:t>Goal</a:t>
            </a:r>
            <a:r>
              <a:rPr lang="en-US" dirty="0"/>
              <a:t>: keep the high accuracy, but increase the generality</a:t>
            </a:r>
          </a:p>
          <a:p>
            <a:r>
              <a:rPr lang="en-US" dirty="0"/>
              <a:t>So, let’s alter our decision tree model in a way that makes predictions </a:t>
            </a:r>
            <a:r>
              <a:rPr lang="en-US" b="1" dirty="0"/>
              <a:t>noisier but with same prediction expected value</a:t>
            </a:r>
            <a:br>
              <a:rPr lang="en-US" b="1" dirty="0"/>
            </a:br>
            <a:r>
              <a:rPr lang="en-US" dirty="0"/>
              <a:t>(don’t intro any bias)</a:t>
            </a:r>
          </a:p>
          <a:p>
            <a:r>
              <a:rPr lang="en-US" dirty="0"/>
              <a:t>To compensate for the noise and claw back some accuracy, make an ensemble of such trees; ensemble predicts average or majority vote of trees</a:t>
            </a:r>
          </a:p>
          <a:p>
            <a:r>
              <a:rPr lang="en-US" dirty="0"/>
              <a:t>Averaging predictions reduces variance without introducing bias so ensemble is </a:t>
            </a:r>
            <a:r>
              <a:rPr lang="en-US" b="1" dirty="0"/>
              <a:t>accurate on average</a:t>
            </a:r>
            <a:endParaRPr lang="en-US" dirty="0"/>
          </a:p>
          <a:p>
            <a:r>
              <a:rPr lang="en-US" dirty="0"/>
              <a:t>The expected value of full strength model is same as expectation of altered model's prediction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59B84-65EB-204D-A10B-6BE43CC21F86}"/>
              </a:ext>
            </a:extLst>
          </p:cNvPr>
          <p:cNvSpPr txBox="1"/>
          <p:nvPr/>
        </p:nvSpPr>
        <p:spPr>
          <a:xfrm>
            <a:off x="-31530" y="6588995"/>
            <a:ext cx="7780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Target image credit: </a:t>
            </a:r>
            <a:r>
              <a:rPr lang="en-US" sz="1400" dirty="0">
                <a:hlinkClick r:id="rId2"/>
              </a:rPr>
              <a:t>http://ficscience.blogspot.com/2011/02/technicalities-of-technical-terms.html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50CD27-2856-8349-8EBD-B7D8AB1E7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804" y="61319"/>
            <a:ext cx="2597430" cy="103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30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915C-1848-964D-8F1C-848D523D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 trick is amnesia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95DBA-76A0-EA43-B997-8F56D29C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forests are all about adding a bit of</a:t>
            </a:r>
            <a:br>
              <a:rPr lang="en-US" dirty="0"/>
            </a:br>
            <a:r>
              <a:rPr lang="en-US" dirty="0"/>
              <a:t>amnesia to the training process</a:t>
            </a:r>
          </a:p>
          <a:p>
            <a:r>
              <a:rPr lang="en-US" dirty="0"/>
              <a:t>We will restrict the trees by training each on a randomly selected subset of the training data: </a:t>
            </a:r>
            <a:r>
              <a:rPr lang="en-US" b="1" dirty="0"/>
              <a:t>bagged trees</a:t>
            </a:r>
          </a:p>
          <a:p>
            <a:r>
              <a:rPr lang="en-US" dirty="0"/>
              <a:t>Further, we will have training purposely forget about some features as we create decision nodes: </a:t>
            </a:r>
            <a:r>
              <a:rPr lang="en-US" b="1" dirty="0"/>
              <a:t>random forests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F7926-3FC6-3E4F-9E0A-48825F0F2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799" y="52852"/>
            <a:ext cx="3166093" cy="199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10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C059-943C-F348-AEB8-DF1C3CBF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Crowdsourcing SF house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BD5CD-8DCC-3D49-887E-80FD740AF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510"/>
            <a:ext cx="10515600" cy="47716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Recruit multiple real estate agents to build house price models in their heads by visiting lots of houses; then each agent can estimate prices of unvisited houses</a:t>
            </a:r>
          </a:p>
          <a:p>
            <a:r>
              <a:rPr lang="en-US" dirty="0"/>
              <a:t>Agents choose and examine house subsets </a:t>
            </a:r>
            <a:r>
              <a:rPr lang="en-US" b="1" dirty="0"/>
              <a:t>independently</a:t>
            </a:r>
            <a:endParaRPr lang="en-US" dirty="0"/>
          </a:p>
          <a:p>
            <a:r>
              <a:rPr lang="en-US" dirty="0"/>
              <a:t>There will be some overlap in visited houses sets but the subsets will be </a:t>
            </a:r>
            <a:r>
              <a:rPr lang="en-US" i="1" dirty="0"/>
              <a:t>independent and identically distributed </a:t>
            </a:r>
            <a:r>
              <a:rPr lang="en-US" dirty="0"/>
              <a:t>(</a:t>
            </a:r>
            <a:r>
              <a:rPr lang="en-US" i="1" dirty="0" err="1"/>
              <a:t>i.i.d</a:t>
            </a:r>
            <a:r>
              <a:rPr lang="en-US" i="1" dirty="0"/>
              <a:t>.</a:t>
            </a:r>
            <a:r>
              <a:rPr lang="en-US" dirty="0"/>
              <a:t>)</a:t>
            </a:r>
          </a:p>
          <a:p>
            <a:r>
              <a:rPr lang="en-US" dirty="0"/>
              <a:t>An agent trained on an </a:t>
            </a:r>
            <a:r>
              <a:rPr lang="en-US" dirty="0" err="1"/>
              <a:t>i.i.d</a:t>
            </a:r>
            <a:r>
              <a:rPr lang="en-US" dirty="0"/>
              <a:t>. subset is not biased (they have same expectation) but is less accurate—a prediction for one house might be too low but a prediction for another house might be too high</a:t>
            </a:r>
          </a:p>
          <a:p>
            <a:r>
              <a:rPr lang="en-US" dirty="0"/>
              <a:t>The variance of the ensemble average will be much tighter than the variance of an individual </a:t>
            </a:r>
            <a:r>
              <a:rPr lang="en-US"/>
              <a:t>tree's prediction</a:t>
            </a:r>
            <a:endParaRPr lang="en-US" dirty="0"/>
          </a:p>
          <a:p>
            <a:r>
              <a:rPr lang="en-US" dirty="0"/>
              <a:t>Averaging all agents’ predictions reduces variance and is unbiased</a:t>
            </a:r>
          </a:p>
        </p:txBody>
      </p:sp>
    </p:spTree>
    <p:extLst>
      <p:ext uri="{BB962C8B-B14F-4D97-AF65-F5344CB8AC3E}">
        <p14:creationId xmlns:p14="http://schemas.microsoft.com/office/powerpoint/2010/main" val="861675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78083-95AE-7B44-991B-A5B1DC39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8408"/>
          </a:xfrm>
        </p:spPr>
        <p:txBody>
          <a:bodyPr/>
          <a:lstStyle/>
          <a:p>
            <a:r>
              <a:rPr lang="en-US" dirty="0"/>
              <a:t>Ex: Overfit decision trees regressors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CAE02E-5C8D-014D-AAD5-823BF2E78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268" y="1240221"/>
            <a:ext cx="6768024" cy="4466896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CB85428-7D1D-C147-8371-A3B4E52D0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490"/>
            <a:ext cx="4511566" cy="49793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Animation shows 1D feature space partitioning of </a:t>
            </a:r>
            <a:r>
              <a:rPr lang="en-US" dirty="0" err="1"/>
              <a:t>i.i.d</a:t>
            </a:r>
            <a:r>
              <a:rPr lang="en-US" dirty="0"/>
              <a:t>. sample sets</a:t>
            </a:r>
          </a:p>
          <a:p>
            <a:r>
              <a:rPr lang="en-US" dirty="0"/>
              <a:t>Slightly different training data sets can yield very different decision trees</a:t>
            </a:r>
          </a:p>
          <a:p>
            <a:r>
              <a:rPr lang="en-US" dirty="0"/>
              <a:t>Clearly the trees have gotten way too specific to the data set</a:t>
            </a:r>
          </a:p>
          <a:p>
            <a:r>
              <a:rPr lang="en-US" dirty="0"/>
              <a:t>Notice how the training error is 0 but (20% hold out) test error is terrible!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220C99-F916-5649-B5DA-1ED576E56269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0573408" y="1328824"/>
            <a:ext cx="536026" cy="552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D3C6F7A-FDA3-1049-BC62-81A1E025DDAD}"/>
              </a:ext>
            </a:extLst>
          </p:cNvPr>
          <p:cNvSpPr txBox="1"/>
          <p:nvPr/>
        </p:nvSpPr>
        <p:spPr>
          <a:xfrm>
            <a:off x="11109434" y="114415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 oh!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C04E68-BCFD-CA42-9EE4-447A61ED49E4}"/>
              </a:ext>
            </a:extLst>
          </p:cNvPr>
          <p:cNvSpPr txBox="1"/>
          <p:nvPr/>
        </p:nvSpPr>
        <p:spPr>
          <a:xfrm>
            <a:off x="0" y="6492874"/>
            <a:ext cx="7244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3"/>
              </a:rPr>
              <a:t>https://github.com/parrt/msds621/blob/master/notebooks/trees/random-forests.ipynb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8738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58E74-8398-3943-B2D2-092F1A4C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Overfit decision tree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EC6FA-2544-9A40-AB50-A4A5AF6CF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2503" cy="4351338"/>
          </a:xfrm>
        </p:spPr>
        <p:txBody>
          <a:bodyPr/>
          <a:lstStyle/>
          <a:p>
            <a:r>
              <a:rPr lang="en-US" dirty="0"/>
              <a:t>Here is a previous example where partitioning trapped a lonely blue in a sea of yellow</a:t>
            </a:r>
          </a:p>
          <a:p>
            <a:r>
              <a:rPr lang="en-US" dirty="0"/>
              <a:t>In practice, we're given just one data set so let's do some sampling to get some </a:t>
            </a:r>
            <a:r>
              <a:rPr lang="en-US" dirty="0" err="1"/>
              <a:t>i.i.d</a:t>
            </a:r>
            <a:r>
              <a:rPr lang="en-US" dirty="0"/>
              <a:t>. "copies" </a:t>
            </a:r>
          </a:p>
          <a:p>
            <a:r>
              <a:rPr lang="en-US" dirty="0"/>
              <a:t>Then see how different data sets give different partitioning (from different trees)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20273-ECE6-C247-AED8-4F191C4D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703" y="1825625"/>
            <a:ext cx="5104991" cy="365125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13E9DD-42D1-8047-BD03-25C3AAE05085}"/>
              </a:ext>
            </a:extLst>
          </p:cNvPr>
          <p:cNvCxnSpPr>
            <a:cxnSpLocks/>
          </p:cNvCxnSpPr>
          <p:nvPr/>
        </p:nvCxnSpPr>
        <p:spPr>
          <a:xfrm flipH="1">
            <a:off x="9613504" y="1911292"/>
            <a:ext cx="1664095" cy="1288935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0A5FC2F-3598-7A4C-A478-09E7D9415497}"/>
              </a:ext>
            </a:extLst>
          </p:cNvPr>
          <p:cNvSpPr txBox="1"/>
          <p:nvPr/>
        </p:nvSpPr>
        <p:spPr>
          <a:xfrm>
            <a:off x="9403298" y="157349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unlikely to be general</a:t>
            </a:r>
          </a:p>
        </p:txBody>
      </p:sp>
    </p:spTree>
    <p:extLst>
      <p:ext uri="{BB962C8B-B14F-4D97-AF65-F5344CB8AC3E}">
        <p14:creationId xmlns:p14="http://schemas.microsoft.com/office/powerpoint/2010/main" val="571806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18576</TotalTime>
  <Words>2835</Words>
  <Application>Microsoft Macintosh PowerPoint</Application>
  <PresentationFormat>Widescreen</PresentationFormat>
  <Paragraphs>211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Apple Color Emoji</vt:lpstr>
      <vt:lpstr>Arial</vt:lpstr>
      <vt:lpstr>Calibri</vt:lpstr>
      <vt:lpstr>Cambria Math</vt:lpstr>
      <vt:lpstr>Consolas</vt:lpstr>
      <vt:lpstr>Mangal</vt:lpstr>
      <vt:lpstr>Monaco</vt:lpstr>
      <vt:lpstr>Office Theme</vt:lpstr>
      <vt:lpstr>Random Forests™</vt:lpstr>
      <vt:lpstr>Bias / Variance (again)</vt:lpstr>
      <vt:lpstr>RF motivation</vt:lpstr>
      <vt:lpstr>Analogy: Decision tree SF house prices</vt:lpstr>
      <vt:lpstr>How can we increase generality?</vt:lpstr>
      <vt:lpstr>The key trick is amnesia</vt:lpstr>
      <vt:lpstr>Analogy: Crowdsourcing SF house prices</vt:lpstr>
      <vt:lpstr>Ex: Overfit decision trees regressors</vt:lpstr>
      <vt:lpstr>Ex: Overfit decision tree classifiers</vt:lpstr>
      <vt:lpstr>Partitioning from bootstrapped data</vt:lpstr>
      <vt:lpstr>Bootstrapping gives slightly different trees</vt:lpstr>
      <vt:lpstr>Aside: Code for bootstrapping</vt:lpstr>
      <vt:lpstr>Bagged trees</vt:lpstr>
      <vt:lpstr>Ensemble of high-variance regression trees</vt:lpstr>
      <vt:lpstr>Ensemble of high-var. classification trees</vt:lpstr>
      <vt:lpstr>Ensemble classifier on synthetic data set</vt:lpstr>
      <vt:lpstr>Ensemble’s effect on bias and variance</vt:lpstr>
      <vt:lpstr>Ex: variance of ensemble prediction</vt:lpstr>
      <vt:lpstr>Problem: trees are not independent thinkers</vt:lpstr>
      <vt:lpstr>Random Forests</vt:lpstr>
      <vt:lpstr>Making trees independent thinkers</vt:lpstr>
      <vt:lpstr>Ex: Effect of limiting feature set but using full data set</vt:lpstr>
      <vt:lpstr>If max_features too low, bad accuracy</vt:lpstr>
      <vt:lpstr>Effect of forest size on accuracy</vt:lpstr>
      <vt:lpstr>Properties (see Breiman 2001)</vt:lpstr>
      <vt:lpstr>Properties continued</vt:lpstr>
      <vt:lpstr>Bootstrapping vs subsampling</vt:lpstr>
      <vt:lpstr>RF Tuning strategy</vt:lpstr>
      <vt:lpstr>Feature engineering beats model tuning</vt:lpstr>
      <vt:lpstr>The RF algorithms</vt:lpstr>
      <vt:lpstr>Fitting RFs</vt:lpstr>
      <vt:lpstr>Fitting a single tree in RF</vt:lpstr>
      <vt:lpstr>Finding best split in decision node in RF</vt:lpstr>
      <vt:lpstr>Simplest RF prediction (ESLII p588)</vt:lpstr>
      <vt:lpstr>RF prediction</vt:lpstr>
      <vt:lpstr>Extremely randomized trees (Geurts et al 2006)</vt:lpstr>
      <vt:lpstr>RF advantages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Forests™</dc:title>
  <dc:creator>Microsoft Office User</dc:creator>
  <cp:lastModifiedBy>Microsoft Office User</cp:lastModifiedBy>
  <cp:revision>503</cp:revision>
  <cp:lastPrinted>2021-02-18T17:48:52Z</cp:lastPrinted>
  <dcterms:created xsi:type="dcterms:W3CDTF">2019-08-10T16:58:53Z</dcterms:created>
  <dcterms:modified xsi:type="dcterms:W3CDTF">2021-11-16T20:57:29Z</dcterms:modified>
</cp:coreProperties>
</file>